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3"/>
  </p:notesMasterIdLst>
  <p:handoutMasterIdLst>
    <p:handoutMasterId r:id="rId24"/>
  </p:handoutMasterIdLst>
  <p:sldIdLst>
    <p:sldId id="282" r:id="rId2"/>
    <p:sldId id="316" r:id="rId3"/>
    <p:sldId id="303" r:id="rId4"/>
    <p:sldId id="291" r:id="rId5"/>
    <p:sldId id="297" r:id="rId6"/>
    <p:sldId id="298" r:id="rId7"/>
    <p:sldId id="299" r:id="rId8"/>
    <p:sldId id="283" r:id="rId9"/>
    <p:sldId id="300" r:id="rId10"/>
    <p:sldId id="301" r:id="rId11"/>
    <p:sldId id="302" r:id="rId12"/>
    <p:sldId id="304" r:id="rId13"/>
    <p:sldId id="305" r:id="rId14"/>
    <p:sldId id="306" r:id="rId15"/>
    <p:sldId id="307" r:id="rId16"/>
    <p:sldId id="308" r:id="rId17"/>
    <p:sldId id="309" r:id="rId18"/>
    <p:sldId id="310" r:id="rId19"/>
    <p:sldId id="311" r:id="rId20"/>
    <p:sldId id="312" r:id="rId21"/>
    <p:sldId id="315"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85B78-3B29-4258-9BBB-0AD3A3DE8C33}" v="15" dt="2020-06-15T13:09:31.831"/>
  </p1510:revLst>
</p1510:revInfo>
</file>

<file path=ppt/tableStyles.xml><?xml version="1.0" encoding="utf-8"?>
<a:tblStyleLst xmlns:a="http://schemas.openxmlformats.org/drawingml/2006/main" def="{6E25E649-3F16-4E02-A733-19D2CDBF48F0}"/>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31" autoAdjust="0"/>
  </p:normalViewPr>
  <p:slideViewPr>
    <p:cSldViewPr snapToGrid="0">
      <p:cViewPr varScale="1">
        <p:scale>
          <a:sx n="81" d="100"/>
          <a:sy n="81" d="100"/>
        </p:scale>
        <p:origin x="754" y="53"/>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288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F1077DB-935E-4A0A-947A-D283B9F9F452}" type="datetimeFigureOut">
              <a:rPr lang="en-ZA" smtClean="0"/>
              <a:t>2020/06/15</a:t>
            </a:fld>
            <a:endParaRPr lang="en-ZA"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82C0B10-7CAE-41E4-AB02-7E8B1FF2B898}" type="slidenum">
              <a:rPr lang="en-ZA" smtClean="0"/>
              <a:t>‹#›</a:t>
            </a:fld>
            <a:endParaRPr lang="en-ZA"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D9EC30E-1A71-4188-9BE7-E2A64929A436}" type="datetimeFigureOut">
              <a:rPr lang="en-ZA" smtClean="0"/>
              <a:t>2020/06/15</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530193B-564F-4854-8A52-728F3FB19C85}" type="slidenum">
              <a:rPr lang="en-ZA" smtClean="0"/>
              <a:t>‹#›</a:t>
            </a:fld>
            <a:endParaRPr lang="en-ZA"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6" name="Slide Number Placeholder 5">
            <a:extLst>
              <a:ext uri="{FF2B5EF4-FFF2-40B4-BE49-F238E27FC236}">
                <a16:creationId xmlns:a16="http://schemas.microsoft.com/office/drawing/2014/main" id="{7A47F3D0-41FC-4430-9F9E-1F78A18D65F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7" name="Footer Placeholder 6">
            <a:extLst>
              <a:ext uri="{FF2B5EF4-FFF2-40B4-BE49-F238E27FC236}">
                <a16:creationId xmlns:a16="http://schemas.microsoft.com/office/drawing/2014/main" id="{2ED798F6-1F12-46CE-9AFD-CC66555A191D}"/>
              </a:ext>
            </a:extLst>
          </p:cNvPr>
          <p:cNvSpPr>
            <a:spLocks noGrp="1"/>
          </p:cNvSpPr>
          <p:nvPr>
            <p:ph type="ftr" sz="quarter" idx="34"/>
          </p:nvPr>
        </p:nvSpPr>
        <p:spPr/>
        <p:txBody>
          <a:bodyPr/>
          <a:lstStyle/>
          <a:p>
            <a:r>
              <a:rPr lang="en-GB"/>
              <a:t>Copyright: Lime Tree Europe Limited 2019</a:t>
            </a:r>
            <a:endParaRPr lang="en-ZA" dirty="0"/>
          </a:p>
        </p:txBody>
      </p:sp>
    </p:spTree>
    <p:extLst>
      <p:ext uri="{BB962C8B-B14F-4D97-AF65-F5344CB8AC3E}">
        <p14:creationId xmlns:p14="http://schemas.microsoft.com/office/powerpoint/2010/main" val="15058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Picture Placeholder 11">
            <a:extLst>
              <a:ext uri="{FF2B5EF4-FFF2-40B4-BE49-F238E27FC236}">
                <a16:creationId xmlns:a16="http://schemas.microsoft.com/office/drawing/2014/main"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Thank You</a:t>
            </a:r>
            <a:endParaRPr lang="en-ZA" dirty="0"/>
          </a:p>
        </p:txBody>
      </p:sp>
      <p:sp>
        <p:nvSpPr>
          <p:cNvPr id="7" name="Text Placeholder 5">
            <a:extLst>
              <a:ext uri="{FF2B5EF4-FFF2-40B4-BE49-F238E27FC236}">
                <a16:creationId xmlns:a16="http://schemas.microsoft.com/office/drawing/2014/main" id="{D907C852-B0E0-4C2E-88CE-B543605961EE}"/>
              </a:ext>
            </a:extLst>
          </p:cNvPr>
          <p:cNvSpPr>
            <a:spLocks noGrp="1"/>
          </p:cNvSpPr>
          <p:nvPr>
            <p:ph type="body" sz="quarter" idx="15" hasCustomPrompt="1"/>
          </p:nvPr>
        </p:nvSpPr>
        <p:spPr>
          <a:xfrm>
            <a:off x="8034849" y="3859066"/>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8" name="Text Placeholder 6">
            <a:extLst>
              <a:ext uri="{FF2B5EF4-FFF2-40B4-BE49-F238E27FC236}">
                <a16:creationId xmlns:a16="http://schemas.microsoft.com/office/drawing/2014/main" id="{D84C0BEF-F601-4B10-8AEE-4859FE996B34}"/>
              </a:ext>
            </a:extLst>
          </p:cNvPr>
          <p:cNvSpPr>
            <a:spLocks noGrp="1"/>
          </p:cNvSpPr>
          <p:nvPr>
            <p:ph type="body" sz="quarter" idx="16" hasCustomPrompt="1"/>
          </p:nvPr>
        </p:nvSpPr>
        <p:spPr>
          <a:xfrm>
            <a:off x="8034849" y="4220189"/>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9" name="Text Placeholder 7">
            <a:extLst>
              <a:ext uri="{FF2B5EF4-FFF2-40B4-BE49-F238E27FC236}">
                <a16:creationId xmlns:a16="http://schemas.microsoft.com/office/drawing/2014/main" id="{83A6EF9B-EF2F-4949-9CC4-C16BF8DC85A0}"/>
              </a:ext>
            </a:extLst>
          </p:cNvPr>
          <p:cNvSpPr>
            <a:spLocks noGrp="1"/>
          </p:cNvSpPr>
          <p:nvPr>
            <p:ph type="body" sz="quarter" idx="17" hasCustomPrompt="1"/>
          </p:nvPr>
        </p:nvSpPr>
        <p:spPr>
          <a:xfrm>
            <a:off x="8034849" y="4581312"/>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0" name="Text Placeholder 8">
            <a:extLst>
              <a:ext uri="{FF2B5EF4-FFF2-40B4-BE49-F238E27FC236}">
                <a16:creationId xmlns:a16="http://schemas.microsoft.com/office/drawing/2014/main" id="{BE8CA170-9CA9-448E-B07A-E01AB84F7FD3}"/>
              </a:ext>
            </a:extLst>
          </p:cNvPr>
          <p:cNvSpPr>
            <a:spLocks noGrp="1"/>
          </p:cNvSpPr>
          <p:nvPr>
            <p:ph type="body" sz="quarter" idx="18" hasCustomPrompt="1"/>
          </p:nvPr>
        </p:nvSpPr>
        <p:spPr>
          <a:xfrm>
            <a:off x="8034849" y="4942435"/>
            <a:ext cx="3521514" cy="288000"/>
          </a:xfrm>
        </p:spPr>
        <p:txBody>
          <a:bodyPr/>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163289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GB"/>
              <a:t>Copyright: Lime Tree Europe Limited 2019</a:t>
            </a:r>
            <a:endParaRPr lang="en-ZA" dirty="0"/>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10" name="Content Placeholder 2">
            <a:extLst>
              <a:ext uri="{FF2B5EF4-FFF2-40B4-BE49-F238E27FC236}">
                <a16:creationId xmlns:a16="http://schemas.microsoft.com/office/drawing/2014/main" id="{AFA90A43-BEC4-4B20-96E2-797B03FB82F2}"/>
              </a:ext>
            </a:extLst>
          </p:cNvPr>
          <p:cNvSpPr>
            <a:spLocks noGrp="1"/>
          </p:cNvSpPr>
          <p:nvPr>
            <p:ph idx="33"/>
          </p:nvPr>
        </p:nvSpPr>
        <p:spPr>
          <a:xfrm>
            <a:off x="430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Content Placeholder 2">
            <a:extLst>
              <a:ext uri="{FF2B5EF4-FFF2-40B4-BE49-F238E27FC236}">
                <a16:creationId xmlns:a16="http://schemas.microsoft.com/office/drawing/2014/main" id="{8A2C2023-6C37-4611-ACAF-5F2060202836}"/>
              </a:ext>
            </a:extLst>
          </p:cNvPr>
          <p:cNvSpPr>
            <a:spLocks noGrp="1"/>
          </p:cNvSpPr>
          <p:nvPr>
            <p:ph idx="34"/>
          </p:nvPr>
        </p:nvSpPr>
        <p:spPr>
          <a:xfrm>
            <a:off x="817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GB"/>
              <a:t>Copyright: Lime Tree Europe Limited 2019</a:t>
            </a:r>
            <a:endParaRPr lang="en-ZA" dirty="0"/>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06C51E8-C5C0-4672-B456-F44C69B074D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 name="Freeform 5">
            <a:extLst>
              <a:ext uri="{FF2B5EF4-FFF2-40B4-BE49-F238E27FC236}">
                <a16:creationId xmlns:a16="http://schemas.microsoft.com/office/drawing/2014/main" id="{9DE9AE8C-7574-4D45-B521-6B18054DA7C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7" name="Freeform 5">
            <a:extLst>
              <a:ext uri="{FF2B5EF4-FFF2-40B4-BE49-F238E27FC236}">
                <a16:creationId xmlns:a16="http://schemas.microsoft.com/office/drawing/2014/main" id="{EF240172-5930-4717-A0CD-A151075277D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Freeform 5">
            <a:extLst>
              <a:ext uri="{FF2B5EF4-FFF2-40B4-BE49-F238E27FC236}">
                <a16:creationId xmlns:a16="http://schemas.microsoft.com/office/drawing/2014/main" id="{7B4A83CE-8643-4697-94A9-C9F587F46E23}"/>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9" name="Freeform 5">
            <a:extLst>
              <a:ext uri="{FF2B5EF4-FFF2-40B4-BE49-F238E27FC236}">
                <a16:creationId xmlns:a16="http://schemas.microsoft.com/office/drawing/2014/main" id="{B0A765A5-BBCE-405E-A4B3-80A660118E84}"/>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208365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12B8F0DB-CC25-4CE9-A68E-CAA2FD986AF3}"/>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Freeform 5">
            <a:extLst>
              <a:ext uri="{FF2B5EF4-FFF2-40B4-BE49-F238E27FC236}">
                <a16:creationId xmlns:a16="http://schemas.microsoft.com/office/drawing/2014/main" id="{8A058973-2DC9-4087-9D57-F1D779F56CC2}"/>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9" name="Freeform 5">
            <a:extLst>
              <a:ext uri="{FF2B5EF4-FFF2-40B4-BE49-F238E27FC236}">
                <a16:creationId xmlns:a16="http://schemas.microsoft.com/office/drawing/2014/main" id="{B641062D-3CD4-49D1-A621-331E29333406}"/>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0" name="Freeform 5">
            <a:extLst>
              <a:ext uri="{FF2B5EF4-FFF2-40B4-BE49-F238E27FC236}">
                <a16:creationId xmlns:a16="http://schemas.microsoft.com/office/drawing/2014/main" id="{9F2C1E7C-A088-4772-84B3-15309BEADF7D}"/>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CA52278A-6924-4F97-A196-AE30D3DACB7A}"/>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GB"/>
              <a:t>Copyright: Lime Tree Europe Limited 2019</a:t>
            </a:r>
            <a:endParaRPr lang="en-ZA" dirty="0"/>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60312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663BD7B-5136-47ED-BE0A-C6C2F5622BDC}"/>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9" name="Freeform 5">
            <a:extLst>
              <a:ext uri="{FF2B5EF4-FFF2-40B4-BE49-F238E27FC236}">
                <a16:creationId xmlns:a16="http://schemas.microsoft.com/office/drawing/2014/main" id="{6ABA22C7-C35B-4EC0-B7CE-54F9EEFCB71D}"/>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0" name="Freeform 5">
            <a:extLst>
              <a:ext uri="{FF2B5EF4-FFF2-40B4-BE49-F238E27FC236}">
                <a16:creationId xmlns:a16="http://schemas.microsoft.com/office/drawing/2014/main" id="{6DAE4BC9-9CFF-4522-8216-651498F7A167}"/>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8E822AA0-FB3E-4051-AA1F-F51204BA02A9}"/>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id="{3445288A-D169-4374-BCFD-917DD04B2B1E}"/>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GB"/>
              <a:t>Copyright: Lime Tree Europe Limited 2019</a:t>
            </a:r>
            <a:endParaRPr lang="en-ZA" dirty="0"/>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73450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GB"/>
              <a:t>Copyright: Lime Tree Europe Limited 2019</a:t>
            </a:r>
            <a:endParaRPr lang="en-ZA" dirty="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9" name="Content Placeholder 3">
            <a:extLst>
              <a:ext uri="{FF2B5EF4-FFF2-40B4-BE49-F238E27FC236}">
                <a16:creationId xmlns:a16="http://schemas.microsoft.com/office/drawing/2014/main" id="{2CD5709C-84DE-45F3-AE9B-8B6FD7134AB5}"/>
              </a:ext>
            </a:extLst>
          </p:cNvPr>
          <p:cNvSpPr>
            <a:spLocks noGrp="1"/>
          </p:cNvSpPr>
          <p:nvPr>
            <p:ph sz="half" idx="2"/>
          </p:nvPr>
        </p:nvSpPr>
        <p:spPr>
          <a:xfrm>
            <a:off x="6299886" y="1511250"/>
            <a:ext cx="5460114" cy="4665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36BB18B1-3B7F-4B18-A1C5-BB7DA443C63F}"/>
              </a:ext>
            </a:extLst>
          </p:cNvPr>
          <p:cNvSpPr>
            <a:spLocks noGrp="1"/>
          </p:cNvSpPr>
          <p:nvPr>
            <p:ph sz="half" idx="1"/>
          </p:nvPr>
        </p:nvSpPr>
        <p:spPr>
          <a:xfrm>
            <a:off x="456816" y="1511250"/>
            <a:ext cx="5460114" cy="4665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155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GB"/>
              <a:t>Copyright: Lime Tree Europe Limited 2019</a:t>
            </a:r>
            <a:endParaRPr lang="en-ZA" dirty="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15" name="Text Placeholder 2">
            <a:extLst>
              <a:ext uri="{FF2B5EF4-FFF2-40B4-BE49-F238E27FC236}">
                <a16:creationId xmlns:a16="http://schemas.microsoft.com/office/drawing/2014/main" id="{3419BDFB-8FC0-4B89-A29A-8EAC95E9AB99}"/>
              </a:ext>
            </a:extLst>
          </p:cNvPr>
          <p:cNvSpPr>
            <a:spLocks noGrp="1"/>
          </p:cNvSpPr>
          <p:nvPr>
            <p:ph type="body" idx="1"/>
          </p:nvPr>
        </p:nvSpPr>
        <p:spPr>
          <a:xfrm>
            <a:off x="431800" y="1511250"/>
            <a:ext cx="54849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Text Placeholder 4">
            <a:extLst>
              <a:ext uri="{FF2B5EF4-FFF2-40B4-BE49-F238E27FC236}">
                <a16:creationId xmlns:a16="http://schemas.microsoft.com/office/drawing/2014/main" id="{8E6C2CC0-9AB0-46E9-977A-EF923DCE7FAF}"/>
              </a:ext>
            </a:extLst>
          </p:cNvPr>
          <p:cNvSpPr>
            <a:spLocks noGrp="1"/>
          </p:cNvSpPr>
          <p:nvPr>
            <p:ph type="body" sz="quarter" idx="3"/>
          </p:nvPr>
        </p:nvSpPr>
        <p:spPr>
          <a:xfrm>
            <a:off x="6339334" y="1518287"/>
            <a:ext cx="5420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5">
            <a:extLst>
              <a:ext uri="{FF2B5EF4-FFF2-40B4-BE49-F238E27FC236}">
                <a16:creationId xmlns:a16="http://schemas.microsoft.com/office/drawing/2014/main" id="{28DF954C-A51E-4242-B83E-A826008F5C67}"/>
              </a:ext>
            </a:extLst>
          </p:cNvPr>
          <p:cNvSpPr>
            <a:spLocks noGrp="1"/>
          </p:cNvSpPr>
          <p:nvPr>
            <p:ph sz="quarter" idx="4"/>
          </p:nvPr>
        </p:nvSpPr>
        <p:spPr>
          <a:xfrm>
            <a:off x="6339334" y="2486989"/>
            <a:ext cx="5432666" cy="37026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600E416E-6162-484A-BA4D-640FA83078A9}"/>
              </a:ext>
            </a:extLst>
          </p:cNvPr>
          <p:cNvSpPr>
            <a:spLocks noGrp="1"/>
          </p:cNvSpPr>
          <p:nvPr>
            <p:ph sz="half" idx="2"/>
          </p:nvPr>
        </p:nvSpPr>
        <p:spPr>
          <a:xfrm>
            <a:off x="431800" y="2486989"/>
            <a:ext cx="5491215" cy="37026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1602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GB"/>
              <a:t>Copyright: Lime Tree Europe Limited 2019</a:t>
            </a:r>
            <a:endParaRPr lang="en-ZA" dirty="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1" name="Content Placeholder 2">
            <a:extLst>
              <a:ext uri="{FF2B5EF4-FFF2-40B4-BE49-F238E27FC236}">
                <a16:creationId xmlns:a16="http://schemas.microsoft.com/office/drawing/2014/main" id="{A8B59DDF-F2BC-491E-92E0-9D2C1398ECE5}"/>
              </a:ext>
            </a:extLst>
          </p:cNvPr>
          <p:cNvSpPr>
            <a:spLocks noGrp="1"/>
          </p:cNvSpPr>
          <p:nvPr>
            <p:ph idx="1"/>
          </p:nvPr>
        </p:nvSpPr>
        <p:spPr>
          <a:xfrm>
            <a:off x="5183188" y="431999"/>
            <a:ext cx="6544468" cy="5513889"/>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122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B4B833F7-7F09-42C1-81DA-97CA9530D528}"/>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F4AA9899-9E92-41B5-AFEF-5F6EAB9782D5}"/>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2" name="Freeform 5">
            <a:extLst>
              <a:ext uri="{FF2B5EF4-FFF2-40B4-BE49-F238E27FC236}">
                <a16:creationId xmlns:a16="http://schemas.microsoft.com/office/drawing/2014/main" id="{8950958A-6460-4594-BEAB-C7444EC6129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A7E15F2A-61A0-4C11-8E47-4DF7051E91D1}"/>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B5FF0CC8-80F5-42C4-80EF-E32459238B71}"/>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1999"/>
            <a:ext cx="3932237" cy="1600199"/>
          </a:xfrm>
        </p:spPr>
        <p:txBody>
          <a:bodyPr vert="horz" lIns="0" tIns="0" rIns="0" bIns="0" rtlCol="0" anchor="b">
            <a:noAutofit/>
          </a:bodyPr>
          <a:lstStyle>
            <a:lvl1pPr>
              <a:defRPr lang="en-ZA" dirty="0"/>
            </a:lvl1pPr>
          </a:lstStyle>
          <a:p>
            <a:pPr marL="0" lvl="0"/>
            <a:r>
              <a:rPr lang="en-ZA" dirty="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GB"/>
              <a:t>Copyright: Lime Tree Europe Limited 2019</a:t>
            </a:r>
            <a:endParaRPr lang="en-ZA" dirty="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20" name="Text Placeholder 3">
            <a:extLst>
              <a:ext uri="{FF2B5EF4-FFF2-40B4-BE49-F238E27FC236}">
                <a16:creationId xmlns:a16="http://schemas.microsoft.com/office/drawing/2014/main" id="{C49FB4A2-B750-422F-96D2-A7C264295779}"/>
              </a:ext>
            </a:extLst>
          </p:cNvPr>
          <p:cNvSpPr>
            <a:spLocks noGrp="1"/>
          </p:cNvSpPr>
          <p:nvPr>
            <p:ph type="body" sz="half" idx="2"/>
          </p:nvPr>
        </p:nvSpPr>
        <p:spPr>
          <a:xfrm>
            <a:off x="434062" y="21343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Picture Placeholder 2">
            <a:extLst>
              <a:ext uri="{FF2B5EF4-FFF2-40B4-BE49-F238E27FC236}">
                <a16:creationId xmlns:a16="http://schemas.microsoft.com/office/drawing/2014/main" id="{0110E46C-B434-49FA-AA0E-D64E5786D280}"/>
              </a:ext>
            </a:extLst>
          </p:cNvPr>
          <p:cNvSpPr>
            <a:spLocks noGrp="1"/>
          </p:cNvSpPr>
          <p:nvPr>
            <p:ph type="pic" idx="1"/>
          </p:nvPr>
        </p:nvSpPr>
        <p:spPr>
          <a:xfrm>
            <a:off x="5183188" y="431999"/>
            <a:ext cx="6544468" cy="5513889"/>
          </a:xfrm>
          <a:prstGeom prst="roundRect">
            <a:avLst>
              <a:gd name="adj" fmla="val 5554"/>
            </a:avLst>
          </a:prstGeom>
        </p:spPr>
        <p:txBody>
          <a:bodyPr vert="horz" wrap="square" lIns="0" tIns="0" rIns="0" bIns="0" rtlCol="0" anchor="ctr">
            <a:noAutofit/>
          </a:bodyPr>
          <a:lstStyle>
            <a:lvl1pPr>
              <a:defRPr lang="en-US" sz="1200" i="1" dirty="0">
                <a:latin typeface="Times New Roman" panose="02020603050405020304" pitchFamily="18" charset="0"/>
                <a:cs typeface="Times New Roman" panose="02020603050405020304" pitchFamily="18" charset="0"/>
              </a:defRPr>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6618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presentation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130300" y="52504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1334038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GB"/>
              <a:t>Copyright: Lime Tree Europe Limited 2019</a:t>
            </a:r>
            <a:endParaRPr lang="en-ZA" dirty="0"/>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pPr/>
              <a:t>‹#›</a:t>
            </a:fld>
            <a:endParaRPr lang="en-ZA" dirty="0"/>
          </a:p>
        </p:txBody>
      </p:sp>
      <p:sp>
        <p:nvSpPr>
          <p:cNvPr id="9" name="Title 8">
            <a:extLst>
              <a:ext uri="{FF2B5EF4-FFF2-40B4-BE49-F238E27FC236}">
                <a16:creationId xmlns:a16="http://schemas.microsoft.com/office/drawing/2014/main" id="{790C5B8B-2AF3-42F3-B4F8-A806BB98AC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9134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0FE1C0F-474B-4310-A4A5-1EB4321DE50B}"/>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5" name="Freeform 5">
            <a:extLst>
              <a:ext uri="{FF2B5EF4-FFF2-40B4-BE49-F238E27FC236}">
                <a16:creationId xmlns:a16="http://schemas.microsoft.com/office/drawing/2014/main" id="{673FA99E-5E31-474E-8818-615B453CD89C}"/>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 name="Freeform 5">
            <a:extLst>
              <a:ext uri="{FF2B5EF4-FFF2-40B4-BE49-F238E27FC236}">
                <a16:creationId xmlns:a16="http://schemas.microsoft.com/office/drawing/2014/main" id="{BA0EE7FC-884E-43B5-B6D6-9156FBE9AB59}"/>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7" name="Freeform 5">
            <a:extLst>
              <a:ext uri="{FF2B5EF4-FFF2-40B4-BE49-F238E27FC236}">
                <a16:creationId xmlns:a16="http://schemas.microsoft.com/office/drawing/2014/main" id="{858C6DC6-901F-4F3E-97A4-1B55324C068B}"/>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8" name="Freeform 5">
            <a:extLst>
              <a:ext uri="{FF2B5EF4-FFF2-40B4-BE49-F238E27FC236}">
                <a16:creationId xmlns:a16="http://schemas.microsoft.com/office/drawing/2014/main" id="{1041B359-9F78-4782-9C50-0B1DED37AD2C}"/>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GB"/>
              <a:t>Copyright: Lime Tree Europe Limited 2019</a:t>
            </a:r>
            <a:endParaRPr lang="en-ZA" dirty="0"/>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a:xfrm>
            <a:off x="11727656" y="6277243"/>
            <a:ext cx="464344" cy="400188"/>
          </a:xfrm>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07300" y="4386894"/>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GB"/>
              <a:t>Copyright: Lime Tree Europe Limited 2019</a:t>
            </a:r>
            <a:endParaRPr lang="en-ZA" dirty="0"/>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54517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US" dirty="0"/>
              <a:t>Insert or Drag &amp; Drop Photo</a:t>
            </a: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anchor="t"/>
          <a:lstStyle>
            <a:lvl1pPr algn="l">
              <a:lnSpc>
                <a:spcPts val="4000"/>
              </a:lnSpc>
              <a:defRPr sz="5000" b="1" spc="-300">
                <a:solidFill>
                  <a:schemeClr val="bg1">
                    <a:lumMod val="95000"/>
                  </a:schemeClr>
                </a:solidFill>
              </a:defRPr>
            </a:lvl1pPr>
          </a:lstStyle>
          <a:p>
            <a:r>
              <a:rPr lang="en-US" dirty="0"/>
              <a:t>Click to edit 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4048124" y="3795246"/>
            <a:ext cx="4000500" cy="997905"/>
          </a:xfrm>
          <a:noFill/>
        </p:spPr>
        <p:txBody>
          <a:bodyPr lIns="0" tIns="0" rIns="0" bIns="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4" name="Footer Placeholder 3">
            <a:extLst>
              <a:ext uri="{FF2B5EF4-FFF2-40B4-BE49-F238E27FC236}">
                <a16:creationId xmlns:a16="http://schemas.microsoft.com/office/drawing/2014/main" id="{734B1E83-6080-4D35-A216-8E5C399023B2}"/>
              </a:ext>
            </a:extLst>
          </p:cNvPr>
          <p:cNvSpPr>
            <a:spLocks noGrp="1"/>
          </p:cNvSpPr>
          <p:nvPr>
            <p:ph type="ftr" sz="quarter" idx="11"/>
          </p:nvPr>
        </p:nvSpPr>
        <p:spPr/>
        <p:txBody>
          <a:bodyPr/>
          <a:lstStyle/>
          <a:p>
            <a:r>
              <a:rPr lang="en-GB"/>
              <a:t>Copyright: Lime Tree Europe Limited 2019</a:t>
            </a:r>
            <a:endParaRPr lang="en-ZA" dirty="0"/>
          </a:p>
        </p:txBody>
      </p:sp>
      <p:sp>
        <p:nvSpPr>
          <p:cNvPr id="5" name="Slide Number Placeholder 4">
            <a:extLst>
              <a:ext uri="{FF2B5EF4-FFF2-40B4-BE49-F238E27FC236}">
                <a16:creationId xmlns:a16="http://schemas.microsoft.com/office/drawing/2014/main" id="{0DE95353-8EE1-49C9-ADAC-E76BD49D222D}"/>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622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GB"/>
              <a:t>Copyright: Lime Tree Europe Limited 2019</a:t>
            </a:r>
            <a:endParaRPr lang="en-ZA" dirty="0"/>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35010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GB"/>
              <a:t>Copyright: Lime Tree Europe Limited 2019</a:t>
            </a:r>
            <a:endParaRPr lang="en-ZA" dirty="0"/>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41629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5472000" cy="432000"/>
          </a:xfrm>
        </p:spPr>
        <p:txBody>
          <a:bodyPr/>
          <a:lstStyle>
            <a:lvl1pPr>
              <a:defRPr>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31801" y="1008000"/>
            <a:ext cx="5472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1566"/>
            <a:ext cx="5472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GB"/>
              <a:t>Copyright: Lime Tree Europe Limited 2019</a:t>
            </a:r>
            <a:endParaRPr lang="en-ZA" dirty="0"/>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Tree>
    <p:extLst>
      <p:ext uri="{BB962C8B-B14F-4D97-AF65-F5344CB8AC3E}">
        <p14:creationId xmlns:p14="http://schemas.microsoft.com/office/powerpoint/2010/main" val="282955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1" name="Freeform 5">
            <a:extLst>
              <a:ext uri="{FF2B5EF4-FFF2-40B4-BE49-F238E27FC236}">
                <a16:creationId xmlns:a16="http://schemas.microsoft.com/office/drawing/2014/main"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3" name="Freeform 5">
            <a:extLst>
              <a:ext uri="{FF2B5EF4-FFF2-40B4-BE49-F238E27FC236}">
                <a16:creationId xmlns:a16="http://schemas.microsoft.com/office/drawing/2014/main"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4" name="Freeform 5">
            <a:extLst>
              <a:ext uri="{FF2B5EF4-FFF2-40B4-BE49-F238E27FC236}">
                <a16:creationId xmlns:a16="http://schemas.microsoft.com/office/drawing/2014/main"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5" name="Freeform 5">
            <a:extLst>
              <a:ext uri="{FF2B5EF4-FFF2-40B4-BE49-F238E27FC236}">
                <a16:creationId xmlns:a16="http://schemas.microsoft.com/office/drawing/2014/main"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a:lstStyle>
            <a:lvl1pPr marL="0" indent="0">
              <a:buNone/>
              <a:defRPr sz="2400" b="1"/>
            </a:lvl1pPr>
          </a:lstStyle>
          <a:p>
            <a:pPr lvl="0"/>
            <a:r>
              <a:rPr lang="en-US"/>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GB"/>
              <a:t>Copyright: Lime Tree Europe Limited 2019</a:t>
            </a:r>
            <a:endParaRPr lang="en-ZA" dirty="0"/>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50995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GB"/>
              <a:t>Copyright: Lime Tree Europe Limited 2019</a:t>
            </a:r>
            <a:endParaRPr lang="en-ZA" dirty="0"/>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6" name="Title 1">
            <a:extLst>
              <a:ext uri="{FF2B5EF4-FFF2-40B4-BE49-F238E27FC236}">
                <a16:creationId xmlns:a16="http://schemas.microsoft.com/office/drawing/2014/main"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anchor="t"/>
          <a:lstStyle>
            <a:lvl1pPr algn="l">
              <a:lnSpc>
                <a:spcPct val="100000"/>
              </a:lnSpc>
              <a:defRPr sz="1800" b="0" spc="0">
                <a:solidFill>
                  <a:schemeClr val="bg1">
                    <a:lumMod val="95000"/>
                  </a:schemeClr>
                </a:solidFill>
                <a:latin typeface="+mn-lt"/>
              </a:defRPr>
            </a:lvl1pPr>
          </a:lstStyle>
          <a:p>
            <a:r>
              <a:rPr lang="en-ZA" dirty="0"/>
              <a:t>Enter your caption</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Rectangle: Rounded Corners 24">
            <a:extLst>
              <a:ext uri="{FF2B5EF4-FFF2-40B4-BE49-F238E27FC236}">
                <a16:creationId xmlns:a16="http://schemas.microsoft.com/office/drawing/2014/main"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a:extLst>
              <a:ext uri="{FF2B5EF4-FFF2-40B4-BE49-F238E27FC236}">
                <a16:creationId xmlns:a16="http://schemas.microsoft.com/office/drawing/2014/main"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GB"/>
              <a:t>Copyright: Lime Tree Europe Limited 2019</a:t>
            </a:r>
            <a:endParaRPr lang="en-ZA"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2" r:id="rId3"/>
    <p:sldLayoutId id="2147483663" r:id="rId4"/>
    <p:sldLayoutId id="2147483658" r:id="rId5"/>
    <p:sldLayoutId id="2147483665" r:id="rId6"/>
    <p:sldLayoutId id="2147483666" r:id="rId7"/>
    <p:sldLayoutId id="2147483659" r:id="rId8"/>
    <p:sldLayoutId id="2147483660" r:id="rId9"/>
    <p:sldLayoutId id="2147483664" r:id="rId10"/>
    <p:sldLayoutId id="2147483656" r:id="rId11"/>
    <p:sldLayoutId id="2147483657" r:id="rId12"/>
    <p:sldLayoutId id="2147483667" r:id="rId13"/>
    <p:sldLayoutId id="2147483668" r:id="rId14"/>
    <p:sldLayoutId id="2147483650" r:id="rId15"/>
    <p:sldLayoutId id="2147483652" r:id="rId16"/>
    <p:sldLayoutId id="2147483669" r:id="rId17"/>
    <p:sldLayoutId id="2147483671" r:id="rId18"/>
    <p:sldLayoutId id="2147483672" r:id="rId19"/>
    <p:sldLayoutId id="2147483670" r:id="rId20"/>
    <p:sldLayoutId id="2147483655" r:id="rId21"/>
  </p:sldLayoutIdLst>
  <p:hf sldNum="0" hd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comtrade.un.org/" TargetMode="External"/><Relationship Id="rId7" Type="http://schemas.openxmlformats.org/officeDocument/2006/relationships/image" Target="../media/image19.png"/><Relationship Id="rId2" Type="http://schemas.openxmlformats.org/officeDocument/2006/relationships/hyperlink" Target="http://www.cia.gov/library" TargetMode="Externa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hyperlink" Target="http://www.great.gov.u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083444" y="5381624"/>
            <a:ext cx="3104706" cy="1285875"/>
          </a:xfrm>
        </p:spPr>
        <p:txBody>
          <a:bodyPr/>
          <a:lstStyle/>
          <a:p>
            <a:r>
              <a:rPr lang="en-ZA" sz="3600" dirty="0"/>
              <a:t>A guide to export strategy.</a:t>
            </a:r>
          </a:p>
        </p:txBody>
      </p:sp>
      <p:sp>
        <p:nvSpPr>
          <p:cNvPr id="20" name="Isosceles Triangle 19" descr="Slide shadow to title box">
            <a:extLst>
              <a:ext uri="{FF2B5EF4-FFF2-40B4-BE49-F238E27FC236}">
                <a16:creationId xmlns:a16="http://schemas.microsoft.com/office/drawing/2014/main" id="{545D50A1-D634-4325-B06C-5450FDF7B818}"/>
              </a:ext>
              <a:ext uri="{C183D7F6-B498-43B3-948B-1728B52AA6E4}">
                <adec:decorative xmlns:adec="http://schemas.microsoft.com/office/drawing/2017/decorative" val="1"/>
              </a:ext>
            </a:extLst>
          </p:cNvPr>
          <p:cNvSpPr/>
          <p:nvPr/>
        </p:nvSpPr>
        <p:spPr>
          <a:xfrm rot="10800000" flipH="1">
            <a:off x="2226195" y="5381624"/>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descr="A picture containing envelope, red, sign, box&#10;&#10;Description automatically generated">
            <a:extLst>
              <a:ext uri="{FF2B5EF4-FFF2-40B4-BE49-F238E27FC236}">
                <a16:creationId xmlns:a16="http://schemas.microsoft.com/office/drawing/2014/main" id="{8A3FF5C5-9C0A-437F-9859-13072F8D11FB}"/>
              </a:ext>
            </a:extLst>
          </p:cNvPr>
          <p:cNvPicPr>
            <a:picLocks noChangeAspect="1"/>
          </p:cNvPicPr>
          <p:nvPr/>
        </p:nvPicPr>
        <p:blipFill>
          <a:blip r:embed="rId2"/>
          <a:stretch>
            <a:fillRect/>
          </a:stretch>
        </p:blipFill>
        <p:spPr>
          <a:xfrm>
            <a:off x="1721285" y="2069226"/>
            <a:ext cx="4466865" cy="3129016"/>
          </a:xfrm>
          <a:prstGeom prst="rect">
            <a:avLst/>
          </a:prstGeom>
        </p:spPr>
      </p:pic>
      <p:pic>
        <p:nvPicPr>
          <p:cNvPr id="17" name="Picture Placeholder 16">
            <a:extLst>
              <a:ext uri="{FF2B5EF4-FFF2-40B4-BE49-F238E27FC236}">
                <a16:creationId xmlns:a16="http://schemas.microsoft.com/office/drawing/2014/main" id="{FD486FE8-D846-4ACD-82C3-69AA6297F066}"/>
              </a:ext>
            </a:extLst>
          </p:cNvPr>
          <p:cNvPicPr>
            <a:picLocks noGrp="1" noChangeAspect="1"/>
          </p:cNvPicPr>
          <p:nvPr>
            <p:ph type="pic" sz="quarter" idx="10"/>
          </p:nvPr>
        </p:nvPicPr>
        <p:blipFill>
          <a:blip r:embed="rId3"/>
          <a:srcRect/>
          <a:stretch/>
        </p:blipFill>
        <p:spPr>
          <a:xfrm>
            <a:off x="353357" y="0"/>
            <a:ext cx="9948742" cy="6858000"/>
          </a:xfrm>
        </p:spPr>
      </p:pic>
      <p:sp>
        <p:nvSpPr>
          <p:cNvPr id="5" name="Title 4">
            <a:extLst>
              <a:ext uri="{FF2B5EF4-FFF2-40B4-BE49-F238E27FC236}">
                <a16:creationId xmlns:a16="http://schemas.microsoft.com/office/drawing/2014/main" id="{7D243AB0-8514-4756-9CFD-18877690E05D}"/>
              </a:ext>
            </a:extLst>
          </p:cNvPr>
          <p:cNvSpPr>
            <a:spLocks noGrp="1"/>
          </p:cNvSpPr>
          <p:nvPr>
            <p:ph type="ctrTitle"/>
          </p:nvPr>
        </p:nvSpPr>
        <p:spPr>
          <a:xfrm>
            <a:off x="948293" y="5279010"/>
            <a:ext cx="10580688" cy="1139586"/>
          </a:xfrm>
        </p:spPr>
        <p:txBody>
          <a:bodyPr/>
          <a:lstStyle/>
          <a:p>
            <a:r>
              <a:rPr lang="en-GB" dirty="0"/>
              <a:t>A brief introduction to International Trade</a:t>
            </a:r>
          </a:p>
        </p:txBody>
      </p:sp>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431999"/>
            <a:ext cx="5368725" cy="744149"/>
          </a:xfrm>
        </p:spPr>
        <p:txBody>
          <a:bodyPr/>
          <a:lstStyle/>
          <a:p>
            <a:r>
              <a:rPr lang="en-GB" b="1" dirty="0"/>
              <a:t> Desk research.</a:t>
            </a:r>
            <a:endParaRPr lang="en-ZA" b="1" dirty="0">
              <a:solidFill>
                <a:schemeClr val="tx1"/>
              </a:solidFill>
            </a:endParaRP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458686"/>
            <a:ext cx="5472000" cy="1502228"/>
          </a:xfrm>
        </p:spPr>
        <p:txBody>
          <a:bodyPr/>
          <a:lstStyle/>
          <a:p>
            <a:r>
              <a:rPr lang="en-GB" dirty="0"/>
              <a:t> </a:t>
            </a:r>
          </a:p>
          <a:p>
            <a:endParaRPr lang="en-ZA"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4300422"/>
            <a:ext cx="5472000" cy="2125239"/>
          </a:xfrm>
        </p:spPr>
        <p:txBody>
          <a:bodyPr/>
          <a:lstStyle/>
          <a:p>
            <a:pPr marL="0" indent="0">
              <a:buNone/>
            </a:pPr>
            <a:r>
              <a:rPr lang="en-GB" sz="3200" b="1" dirty="0">
                <a:latin typeface="+mj-lt"/>
              </a:rPr>
              <a:t> </a:t>
            </a:r>
            <a:endParaRPr lang="en-GB" sz="3200" b="1" dirty="0">
              <a:solidFill>
                <a:schemeClr val="tx1"/>
              </a:solidFill>
              <a:latin typeface="+mj-lt"/>
            </a:endParaRPr>
          </a:p>
          <a:p>
            <a:pPr marL="0" indent="0">
              <a:buNone/>
            </a:pPr>
            <a:r>
              <a:rPr lang="en-GB" dirty="0"/>
              <a:t> </a:t>
            </a:r>
            <a:endParaRPr lang="en-ZA" sz="3200" b="1" dirty="0">
              <a:latin typeface="+mj-lt"/>
            </a:endParaRPr>
          </a:p>
        </p:txBody>
      </p:sp>
      <p:sp>
        <p:nvSpPr>
          <p:cNvPr id="20" name="Footer Placeholder 19">
            <a:extLst>
              <a:ext uri="{FF2B5EF4-FFF2-40B4-BE49-F238E27FC236}">
                <a16:creationId xmlns:a16="http://schemas.microsoft.com/office/drawing/2014/main" id="{D6312410-9B26-4334-904B-4299932C0C7F}"/>
              </a:ext>
            </a:extLst>
          </p:cNvPr>
          <p:cNvSpPr>
            <a:spLocks noGrp="1"/>
          </p:cNvSpPr>
          <p:nvPr>
            <p:ph type="ftr" sz="quarter" idx="13"/>
          </p:nvPr>
        </p:nvSpPr>
        <p:spPr>
          <a:xfrm>
            <a:off x="9013370" y="6224129"/>
            <a:ext cx="5308787" cy="459700"/>
          </a:xfrm>
        </p:spPr>
        <p:txBody>
          <a:bodyPr/>
          <a:lstStyle/>
          <a:p>
            <a:r>
              <a:rPr lang="en-GB" dirty="0"/>
              <a:t>Copyright: Lime Tree Europe Limited 2019</a:t>
            </a:r>
            <a:endParaRPr lang="en-ZA" dirty="0"/>
          </a:p>
        </p:txBody>
      </p:sp>
      <p:sp>
        <p:nvSpPr>
          <p:cNvPr id="4" name="TextBox 3">
            <a:extLst>
              <a:ext uri="{FF2B5EF4-FFF2-40B4-BE49-F238E27FC236}">
                <a16:creationId xmlns:a16="http://schemas.microsoft.com/office/drawing/2014/main" id="{A6DEF5D7-02BB-4302-8183-39FC00347C6F}"/>
              </a:ext>
            </a:extLst>
          </p:cNvPr>
          <p:cNvSpPr txBox="1"/>
          <p:nvPr/>
        </p:nvSpPr>
        <p:spPr>
          <a:xfrm rot="10800000" flipV="1">
            <a:off x="431801" y="1416363"/>
            <a:ext cx="5368725" cy="3728393"/>
          </a:xfrm>
          <a:prstGeom prst="rect">
            <a:avLst/>
          </a:prstGeom>
          <a:noFill/>
        </p:spPr>
        <p:txBody>
          <a:bodyPr wrap="square" rtlCol="0">
            <a:spAutoFit/>
          </a:bodyPr>
          <a:lstStyle/>
          <a:p>
            <a:pPr marL="285750" lvl="0" indent="-285750">
              <a:lnSpc>
                <a:spcPct val="110000"/>
              </a:lnSpc>
              <a:buFont typeface="Arial" panose="020B0604020202020204" pitchFamily="34" charset="0"/>
              <a:buChar char="•"/>
            </a:pPr>
            <a:r>
              <a:rPr lang="en-GB" sz="2400" dirty="0"/>
              <a:t>Trade, Government (UK and Overseas) sites and publications, Chambers of Commerce.</a:t>
            </a:r>
          </a:p>
          <a:p>
            <a:pPr marL="285750" lvl="0" indent="-285750">
              <a:lnSpc>
                <a:spcPct val="110000"/>
              </a:lnSpc>
              <a:buFont typeface="Arial" panose="020B0604020202020204" pitchFamily="34" charset="0"/>
              <a:buChar char="•"/>
            </a:pPr>
            <a:r>
              <a:rPr lang="en-GB" sz="2400" dirty="0"/>
              <a:t>Business publications.</a:t>
            </a:r>
          </a:p>
          <a:p>
            <a:pPr marL="285750" lvl="0" indent="-285750">
              <a:lnSpc>
                <a:spcPct val="110000"/>
              </a:lnSpc>
              <a:buFont typeface="Arial" panose="020B0604020202020204" pitchFamily="34" charset="0"/>
              <a:buChar char="•"/>
            </a:pPr>
            <a:r>
              <a:rPr lang="en-GB" sz="2400" dirty="0"/>
              <a:t>Trade associations.</a:t>
            </a:r>
          </a:p>
          <a:p>
            <a:pPr marL="285750" lvl="0" indent="-285750">
              <a:lnSpc>
                <a:spcPct val="110000"/>
              </a:lnSpc>
              <a:buFont typeface="Arial" panose="020B0604020202020204" pitchFamily="34" charset="0"/>
              <a:buChar char="•"/>
            </a:pPr>
            <a:r>
              <a:rPr lang="en-GB" sz="2400" dirty="0"/>
              <a:t>CIA -  </a:t>
            </a:r>
            <a:r>
              <a:rPr lang="en-GB" sz="2400" dirty="0">
                <a:hlinkClick r:id="rId2"/>
              </a:rPr>
              <a:t>www.cia.gov/library</a:t>
            </a:r>
            <a:endParaRPr lang="en-GB" sz="2400" dirty="0"/>
          </a:p>
          <a:p>
            <a:pPr marL="285750" lvl="0" indent="-285750">
              <a:lnSpc>
                <a:spcPct val="110000"/>
              </a:lnSpc>
              <a:buFont typeface="Arial" panose="020B0604020202020204" pitchFamily="34" charset="0"/>
              <a:buChar char="•"/>
            </a:pPr>
            <a:r>
              <a:rPr lang="en-GB" sz="2400" dirty="0"/>
              <a:t>United Nations – </a:t>
            </a:r>
            <a:r>
              <a:rPr lang="en-GB" sz="2400" dirty="0">
                <a:hlinkClick r:id="rId3"/>
              </a:rPr>
              <a:t>www.comtrade.un.org</a:t>
            </a:r>
            <a:endParaRPr lang="en-GB" sz="2400" dirty="0"/>
          </a:p>
          <a:p>
            <a:pPr marL="285750" lvl="0" indent="-285750">
              <a:lnSpc>
                <a:spcPct val="110000"/>
              </a:lnSpc>
              <a:buFont typeface="Arial" panose="020B0604020202020204" pitchFamily="34" charset="0"/>
              <a:buChar char="•"/>
            </a:pPr>
            <a:r>
              <a:rPr lang="en-GB" sz="2400" dirty="0"/>
              <a:t>DIT – </a:t>
            </a:r>
            <a:r>
              <a:rPr lang="en-GB" sz="2400" dirty="0">
                <a:hlinkClick r:id="rId4"/>
              </a:rPr>
              <a:t>www.great.gov.uk</a:t>
            </a:r>
            <a:endParaRPr lang="en-GB" sz="2400" dirty="0"/>
          </a:p>
          <a:p>
            <a:pPr marL="285750" lvl="0" indent="-285750">
              <a:lnSpc>
                <a:spcPct val="110000"/>
              </a:lnSpc>
              <a:buFont typeface="Arial" panose="020B0604020202020204" pitchFamily="34" charset="0"/>
              <a:buChar char="•"/>
            </a:pPr>
            <a:r>
              <a:rPr lang="en-GB" sz="2400" dirty="0"/>
              <a:t>Trade shows.</a:t>
            </a:r>
          </a:p>
        </p:txBody>
      </p:sp>
      <p:pic>
        <p:nvPicPr>
          <p:cNvPr id="16" name="Picture Placeholder 15">
            <a:extLst>
              <a:ext uri="{FF2B5EF4-FFF2-40B4-BE49-F238E27FC236}">
                <a16:creationId xmlns:a16="http://schemas.microsoft.com/office/drawing/2014/main" id="{05AF031E-F67A-406F-B955-F7867AB02964}"/>
              </a:ext>
            </a:extLst>
          </p:cNvPr>
          <p:cNvPicPr>
            <a:picLocks noGrp="1" noChangeAspect="1"/>
          </p:cNvPicPr>
          <p:nvPr>
            <p:ph type="pic" sz="quarter" idx="34"/>
          </p:nvPr>
        </p:nvPicPr>
        <p:blipFill>
          <a:blip r:embed="rId5"/>
          <a:srcRect l="18178" r="18178"/>
          <a:stretch>
            <a:fillRect/>
          </a:stretch>
        </p:blipFill>
        <p:spPr/>
      </p:pic>
      <p:pic>
        <p:nvPicPr>
          <p:cNvPr id="14" name="Picture Placeholder 13">
            <a:extLst>
              <a:ext uri="{FF2B5EF4-FFF2-40B4-BE49-F238E27FC236}">
                <a16:creationId xmlns:a16="http://schemas.microsoft.com/office/drawing/2014/main" id="{80E7D6CC-F617-4357-A2EC-C24BB63E701A}"/>
              </a:ext>
            </a:extLst>
          </p:cNvPr>
          <p:cNvPicPr>
            <a:picLocks noGrp="1" noChangeAspect="1"/>
          </p:cNvPicPr>
          <p:nvPr>
            <p:ph type="pic" sz="quarter" idx="14"/>
          </p:nvPr>
        </p:nvPicPr>
        <p:blipFill>
          <a:blip r:embed="rId6"/>
          <a:srcRect l="20329" r="20329"/>
          <a:stretch>
            <a:fillRect/>
          </a:stretch>
        </p:blipFill>
        <p:spPr/>
      </p:pic>
      <p:pic>
        <p:nvPicPr>
          <p:cNvPr id="24" name="Picture Placeholder 23">
            <a:extLst>
              <a:ext uri="{FF2B5EF4-FFF2-40B4-BE49-F238E27FC236}">
                <a16:creationId xmlns:a16="http://schemas.microsoft.com/office/drawing/2014/main" id="{660C265E-2C55-4629-B6FD-AFA2F79326AD}"/>
              </a:ext>
            </a:extLst>
          </p:cNvPr>
          <p:cNvPicPr>
            <a:picLocks noGrp="1" noChangeAspect="1"/>
          </p:cNvPicPr>
          <p:nvPr>
            <p:ph type="pic" sz="quarter" idx="35"/>
          </p:nvPr>
        </p:nvPicPr>
        <p:blipFill>
          <a:blip r:embed="rId7"/>
          <a:srcRect l="2140" r="2140"/>
          <a:stretch>
            <a:fillRect/>
          </a:stretch>
        </p:blipFill>
        <p:spPr/>
      </p:pic>
    </p:spTree>
    <p:extLst>
      <p:ext uri="{BB962C8B-B14F-4D97-AF65-F5344CB8AC3E}">
        <p14:creationId xmlns:p14="http://schemas.microsoft.com/office/powerpoint/2010/main" val="304663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323850" y="158127"/>
            <a:ext cx="5313450" cy="711600"/>
          </a:xfrm>
        </p:spPr>
        <p:txBody>
          <a:bodyPr/>
          <a:lstStyle/>
          <a:p>
            <a:r>
              <a:rPr lang="en-GB" dirty="0">
                <a:solidFill>
                  <a:schemeClr val="tx1"/>
                </a:solidFill>
              </a:rPr>
              <a:t> </a:t>
            </a:r>
            <a:br>
              <a:rPr lang="en-GB" dirty="0"/>
            </a:br>
            <a:r>
              <a:rPr lang="en-GB" b="1" dirty="0"/>
              <a:t> Primary research.</a:t>
            </a:r>
            <a:endParaRPr lang="en-ZA" b="1" dirty="0">
              <a:solidFill>
                <a:schemeClr val="tx1"/>
              </a:solidFill>
            </a:endParaRP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092426"/>
            <a:ext cx="5472000" cy="4383320"/>
          </a:xfrm>
        </p:spPr>
        <p:txBody>
          <a:bodyPr/>
          <a:lstStyle/>
          <a:p>
            <a:pPr marL="228600" lvl="0" indent="-228600">
              <a:lnSpc>
                <a:spcPct val="100000"/>
              </a:lnSpc>
              <a:buClr>
                <a:srgbClr val="4F81BD"/>
              </a:buClr>
              <a:buSzPct val="100000"/>
              <a:buFont typeface="Arial" pitchFamily="34"/>
              <a:buChar char="•"/>
            </a:pPr>
            <a:r>
              <a:rPr lang="en-GB" sz="2400" dirty="0">
                <a:solidFill>
                  <a:srgbClr val="000000"/>
                </a:solidFill>
              </a:rPr>
              <a:t>Screen potential markets – Collect information and statistics in target markets relevant to you.</a:t>
            </a:r>
          </a:p>
          <a:p>
            <a:pPr marL="228600" lvl="0" indent="-228600">
              <a:lnSpc>
                <a:spcPct val="100000"/>
              </a:lnSpc>
              <a:buClr>
                <a:srgbClr val="4F81BD"/>
              </a:buClr>
              <a:buSzPct val="100000"/>
              <a:buFont typeface="Arial" pitchFamily="34"/>
              <a:buChar char="•"/>
            </a:pPr>
            <a:r>
              <a:rPr lang="en-GB" sz="2400" dirty="0">
                <a:solidFill>
                  <a:srgbClr val="000000"/>
                </a:solidFill>
              </a:rPr>
              <a:t>Identify five of the fastest growing markets in your field of interest. Go back three to five years and look has growth been consistent? Did growth continue even during economic down turns? If they didn’t has growth re started as economies have recovered.</a:t>
            </a:r>
          </a:p>
          <a:p>
            <a:pPr marL="228600" lvl="0" indent="-228600">
              <a:lnSpc>
                <a:spcPct val="100000"/>
              </a:lnSpc>
              <a:buClr>
                <a:srgbClr val="4F81BD"/>
              </a:buClr>
              <a:buSzPct val="100000"/>
              <a:buFont typeface="Arial" pitchFamily="34"/>
              <a:buChar char="•"/>
            </a:pPr>
            <a:r>
              <a:rPr lang="en-GB" sz="2400" dirty="0">
                <a:solidFill>
                  <a:srgbClr val="000000"/>
                </a:solidFill>
              </a:rPr>
              <a:t>Now select some smaller emerging markets, these may not have the same level of competition as the more established ones.</a:t>
            </a:r>
          </a:p>
          <a:p>
            <a:endParaRPr lang="en-ZA"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3147238"/>
            <a:ext cx="5472000" cy="3008762"/>
          </a:xfrm>
        </p:spPr>
        <p:txBody>
          <a:bodyPr/>
          <a:lstStyle/>
          <a:p>
            <a:pPr marL="0" indent="0">
              <a:buNone/>
            </a:pPr>
            <a:r>
              <a:rPr lang="en-GB" sz="3200" b="1" dirty="0">
                <a:solidFill>
                  <a:schemeClr val="tx1"/>
                </a:solidFill>
                <a:latin typeface="+mj-lt"/>
              </a:rPr>
              <a:t> </a:t>
            </a:r>
            <a:endParaRPr lang="en-ZA" sz="3200" b="1" dirty="0">
              <a:solidFill>
                <a:schemeClr val="tx1"/>
              </a:solidFill>
              <a:latin typeface="+mj-lt"/>
            </a:endParaRPr>
          </a:p>
          <a:p>
            <a:pPr marL="0" indent="0">
              <a:buNone/>
            </a:pPr>
            <a:r>
              <a:rPr lang="en-GB" dirty="0"/>
              <a:t> </a:t>
            </a:r>
          </a:p>
          <a:p>
            <a:pPr marL="0" indent="0">
              <a:buNone/>
            </a:pPr>
            <a:endParaRPr lang="en-GB" sz="2800" dirty="0">
              <a:solidFill>
                <a:schemeClr val="tx1"/>
              </a:solidFill>
            </a:endParaRPr>
          </a:p>
          <a:p>
            <a:pPr marL="0" indent="0">
              <a:buNone/>
            </a:pPr>
            <a:endParaRPr lang="en-ZA" sz="2800" dirty="0">
              <a:solidFill>
                <a:schemeClr val="tx1"/>
              </a:solidFill>
            </a:endParaRPr>
          </a:p>
        </p:txBody>
      </p:sp>
      <p:sp>
        <p:nvSpPr>
          <p:cNvPr id="66" name="Freeform 5" descr="Hollow accent block">
            <a:extLst>
              <a:ext uri="{FF2B5EF4-FFF2-40B4-BE49-F238E27FC236}">
                <a16:creationId xmlns:a16="http://schemas.microsoft.com/office/drawing/2014/main" id="{3EEE5409-3F6C-485D-B4C2-5247917F1018}"/>
              </a:ext>
              <a:ext uri="{C183D7F6-B498-43B3-948B-1728B52AA6E4}">
                <adec:decorative xmlns:adec="http://schemas.microsoft.com/office/drawing/2017/decorative"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7" name="Freeform 5" descr="Solid accent block">
            <a:extLst>
              <a:ext uri="{FF2B5EF4-FFF2-40B4-BE49-F238E27FC236}">
                <a16:creationId xmlns:a16="http://schemas.microsoft.com/office/drawing/2014/main" id="{0D74D4D5-6A4C-4248-8A92-B8CA1C918EB6}"/>
              </a:ext>
              <a:ext uri="{C183D7F6-B498-43B3-948B-1728B52AA6E4}">
                <adec:decorative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0" name="Footer Placeholder 9">
            <a:extLst>
              <a:ext uri="{FF2B5EF4-FFF2-40B4-BE49-F238E27FC236}">
                <a16:creationId xmlns:a16="http://schemas.microsoft.com/office/drawing/2014/main" id="{04C2AC2B-1F27-4EC0-87A3-6CE9E9DE6247}"/>
              </a:ext>
            </a:extLst>
          </p:cNvPr>
          <p:cNvSpPr>
            <a:spLocks noGrp="1"/>
          </p:cNvSpPr>
          <p:nvPr>
            <p:ph type="ftr" sz="quarter" idx="13"/>
          </p:nvPr>
        </p:nvSpPr>
        <p:spPr>
          <a:xfrm>
            <a:off x="8878185" y="6380520"/>
            <a:ext cx="2758327" cy="207884"/>
          </a:xfrm>
        </p:spPr>
        <p:txBody>
          <a:bodyPr/>
          <a:lstStyle/>
          <a:p>
            <a:r>
              <a:rPr lang="en-GB" dirty="0"/>
              <a:t>Copyright: Lime Tree Europe Limited 2019</a:t>
            </a:r>
            <a:endParaRPr lang="en-ZA" dirty="0"/>
          </a:p>
        </p:txBody>
      </p:sp>
      <p:pic>
        <p:nvPicPr>
          <p:cNvPr id="7" name="Picture Placeholder 6">
            <a:extLst>
              <a:ext uri="{FF2B5EF4-FFF2-40B4-BE49-F238E27FC236}">
                <a16:creationId xmlns:a16="http://schemas.microsoft.com/office/drawing/2014/main" id="{19CD1C65-56D7-444C-9FD3-2C14587C4769}"/>
              </a:ext>
            </a:extLst>
          </p:cNvPr>
          <p:cNvPicPr>
            <a:picLocks noGrp="1" noChangeAspect="1"/>
          </p:cNvPicPr>
          <p:nvPr>
            <p:ph type="pic" sz="quarter" idx="36"/>
          </p:nvPr>
        </p:nvPicPr>
        <p:blipFill>
          <a:blip r:embed="rId2"/>
          <a:srcRect l="22954" r="22954"/>
          <a:stretch>
            <a:fillRect/>
          </a:stretch>
        </p:blipFill>
        <p:spPr>
          <a:xfrm>
            <a:off x="6248200" y="368878"/>
            <a:ext cx="5511800" cy="5760000"/>
          </a:xfrm>
        </p:spPr>
      </p:pic>
    </p:spTree>
    <p:extLst>
      <p:ext uri="{BB962C8B-B14F-4D97-AF65-F5344CB8AC3E}">
        <p14:creationId xmlns:p14="http://schemas.microsoft.com/office/powerpoint/2010/main" val="1038388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161926"/>
            <a:ext cx="5472000" cy="695324"/>
          </a:xfrm>
        </p:spPr>
        <p:txBody>
          <a:bodyPr/>
          <a:lstStyle/>
          <a:p>
            <a:r>
              <a:rPr lang="en-GB" b="1" dirty="0">
                <a:solidFill>
                  <a:schemeClr val="tx1"/>
                </a:solidFill>
              </a:rPr>
              <a:t>Screen potential markets.</a:t>
            </a:r>
            <a:endParaRPr lang="en-ZA" b="1" dirty="0">
              <a:solidFill>
                <a:schemeClr val="tx1"/>
              </a:solidFill>
            </a:endParaRP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857250"/>
            <a:ext cx="5472000" cy="1266825"/>
          </a:xfrm>
        </p:spPr>
        <p:txBody>
          <a:bodyPr/>
          <a:lstStyle/>
          <a:p>
            <a:pPr marL="342900" lvl="0" indent="-342900">
              <a:buFont typeface="Arial" panose="020B0604020202020204" pitchFamily="34" charset="0"/>
              <a:buChar char="•"/>
            </a:pPr>
            <a:r>
              <a:rPr lang="en-GB" sz="2400" dirty="0"/>
              <a:t>Collect information and statistics in target markets relevant to your product or service sector.</a:t>
            </a:r>
          </a:p>
          <a:p>
            <a:pPr marL="342900" lvl="0" indent="-342900">
              <a:lnSpc>
                <a:spcPct val="100000"/>
              </a:lnSpc>
              <a:buFont typeface="Arial" panose="020B0604020202020204" pitchFamily="34" charset="0"/>
              <a:buChar char="•"/>
            </a:pPr>
            <a:r>
              <a:rPr lang="en-GB" sz="2400" dirty="0"/>
              <a:t>Identify five of the fastest growing markets in your field of interest. Go back three to five years and look has growth been consistent? Did growth continue even during economic down turns? If they didn’t has growth re started as economies have recovered.</a:t>
            </a:r>
          </a:p>
          <a:p>
            <a:pPr marL="342900" lvl="0" indent="-342900">
              <a:lnSpc>
                <a:spcPct val="100000"/>
              </a:lnSpc>
              <a:buFont typeface="Arial" panose="020B0604020202020204" pitchFamily="34" charset="0"/>
              <a:buChar char="•"/>
            </a:pPr>
            <a:r>
              <a:rPr lang="en-GB" sz="2400" dirty="0"/>
              <a:t>Now select some smaller emerging markets, these may not have the same level of competition as the more established ones.</a:t>
            </a:r>
          </a:p>
          <a:p>
            <a:endParaRPr lang="en-ZA"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2376298"/>
            <a:ext cx="5471801" cy="4049702"/>
          </a:xfrm>
        </p:spPr>
        <p:txBody>
          <a:bodyPr/>
          <a:lstStyle/>
          <a:p>
            <a:pPr marL="0" indent="0">
              <a:buNone/>
            </a:pPr>
            <a:r>
              <a:rPr lang="en-GB" b="1" dirty="0">
                <a:latin typeface="+mj-lt"/>
              </a:rPr>
              <a:t> </a:t>
            </a:r>
          </a:p>
        </p:txBody>
      </p:sp>
      <p:sp>
        <p:nvSpPr>
          <p:cNvPr id="20" name="Footer Placeholder 19">
            <a:extLst>
              <a:ext uri="{FF2B5EF4-FFF2-40B4-BE49-F238E27FC236}">
                <a16:creationId xmlns:a16="http://schemas.microsoft.com/office/drawing/2014/main" id="{C6295CE3-9AE7-4E0F-94B1-70E2391E4140}"/>
              </a:ext>
            </a:extLst>
          </p:cNvPr>
          <p:cNvSpPr>
            <a:spLocks noGrp="1"/>
          </p:cNvSpPr>
          <p:nvPr>
            <p:ph type="ftr" sz="quarter" idx="13"/>
          </p:nvPr>
        </p:nvSpPr>
        <p:spPr>
          <a:xfrm>
            <a:off x="9017535" y="6325234"/>
            <a:ext cx="5484930" cy="201532"/>
          </a:xfrm>
        </p:spPr>
        <p:txBody>
          <a:bodyPr/>
          <a:lstStyle/>
          <a:p>
            <a:r>
              <a:rPr lang="en-GB" dirty="0"/>
              <a:t>Copyright: Lime Tree Europe Limited 2019</a:t>
            </a:r>
            <a:endParaRPr lang="en-ZA" dirty="0"/>
          </a:p>
        </p:txBody>
      </p:sp>
      <p:pic>
        <p:nvPicPr>
          <p:cNvPr id="7" name="Picture Placeholder 6">
            <a:extLst>
              <a:ext uri="{FF2B5EF4-FFF2-40B4-BE49-F238E27FC236}">
                <a16:creationId xmlns:a16="http://schemas.microsoft.com/office/drawing/2014/main" id="{2558A878-99E3-4AA9-8779-24C4ECAAFEE2}"/>
              </a:ext>
            </a:extLst>
          </p:cNvPr>
          <p:cNvPicPr>
            <a:picLocks noGrp="1" noChangeAspect="1"/>
          </p:cNvPicPr>
          <p:nvPr>
            <p:ph type="pic" sz="quarter" idx="34"/>
          </p:nvPr>
        </p:nvPicPr>
        <p:blipFill>
          <a:blip r:embed="rId2"/>
          <a:srcRect l="12238" r="12238"/>
          <a:stretch>
            <a:fillRect/>
          </a:stretch>
        </p:blipFill>
        <p:spPr/>
      </p:pic>
      <p:pic>
        <p:nvPicPr>
          <p:cNvPr id="15" name="Picture Placeholder 14">
            <a:extLst>
              <a:ext uri="{FF2B5EF4-FFF2-40B4-BE49-F238E27FC236}">
                <a16:creationId xmlns:a16="http://schemas.microsoft.com/office/drawing/2014/main" id="{A12946CA-330E-4095-8FED-A9108EDE3172}"/>
              </a:ext>
            </a:extLst>
          </p:cNvPr>
          <p:cNvPicPr>
            <a:picLocks noGrp="1" noChangeAspect="1"/>
          </p:cNvPicPr>
          <p:nvPr>
            <p:ph type="pic" sz="quarter" idx="14"/>
          </p:nvPr>
        </p:nvPicPr>
        <p:blipFill>
          <a:blip r:embed="rId3"/>
          <a:srcRect l="1914" r="1914"/>
          <a:stretch>
            <a:fillRect/>
          </a:stretch>
        </p:blipFill>
        <p:spPr/>
      </p:pic>
      <p:pic>
        <p:nvPicPr>
          <p:cNvPr id="21" name="Picture Placeholder 20">
            <a:extLst>
              <a:ext uri="{FF2B5EF4-FFF2-40B4-BE49-F238E27FC236}">
                <a16:creationId xmlns:a16="http://schemas.microsoft.com/office/drawing/2014/main" id="{12418932-DC6B-4D9E-BE74-7504C69711F7}"/>
              </a:ext>
            </a:extLst>
          </p:cNvPr>
          <p:cNvPicPr>
            <a:picLocks noGrp="1" noChangeAspect="1"/>
          </p:cNvPicPr>
          <p:nvPr>
            <p:ph type="pic" sz="quarter" idx="35"/>
          </p:nvPr>
        </p:nvPicPr>
        <p:blipFill>
          <a:blip r:embed="rId4"/>
          <a:srcRect l="17732" r="17732"/>
          <a:stretch>
            <a:fillRect/>
          </a:stretch>
        </p:blipFill>
        <p:spPr/>
      </p:pic>
    </p:spTree>
    <p:extLst>
      <p:ext uri="{BB962C8B-B14F-4D97-AF65-F5344CB8AC3E}">
        <p14:creationId xmlns:p14="http://schemas.microsoft.com/office/powerpoint/2010/main" val="3100281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431999"/>
            <a:ext cx="5472000" cy="732771"/>
          </a:xfrm>
        </p:spPr>
        <p:txBody>
          <a:bodyPr/>
          <a:lstStyle/>
          <a:p>
            <a:r>
              <a:rPr lang="en-GB" b="1" dirty="0"/>
              <a:t>Trading overseas.</a:t>
            </a:r>
            <a:endParaRPr lang="en-ZA" b="1" dirty="0">
              <a:solidFill>
                <a:schemeClr val="tx1"/>
              </a:solidFill>
            </a:endParaRP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164770"/>
            <a:ext cx="5472000" cy="5161601"/>
          </a:xfrm>
        </p:spPr>
        <p:txBody>
          <a:bodyPr/>
          <a:lstStyle/>
          <a:p>
            <a:pPr lvl="0">
              <a:lnSpc>
                <a:spcPct val="110000"/>
              </a:lnSpc>
            </a:pPr>
            <a:endParaRPr lang="en-GB" sz="2400" dirty="0"/>
          </a:p>
          <a:p>
            <a:pPr marL="228600" lvl="0" indent="-228600">
              <a:lnSpc>
                <a:spcPct val="110000"/>
              </a:lnSpc>
              <a:buClr>
                <a:srgbClr val="4F81BD"/>
              </a:buClr>
              <a:buSzPct val="100000"/>
              <a:buFont typeface="Arial" pitchFamily="34"/>
              <a:buChar char="•"/>
            </a:pPr>
            <a:r>
              <a:rPr lang="en-GB" sz="2400" dirty="0">
                <a:solidFill>
                  <a:srgbClr val="000000"/>
                </a:solidFill>
              </a:rPr>
              <a:t>Routes to Market/Entry methods.</a:t>
            </a:r>
          </a:p>
          <a:p>
            <a:pPr marL="228600" lvl="0" indent="-228600">
              <a:lnSpc>
                <a:spcPct val="110000"/>
              </a:lnSpc>
              <a:buClr>
                <a:srgbClr val="4F81BD"/>
              </a:buClr>
              <a:buSzPct val="100000"/>
              <a:buFont typeface="Arial" pitchFamily="34"/>
              <a:buChar char="•"/>
            </a:pPr>
            <a:r>
              <a:rPr lang="en-GB" sz="2400" dirty="0">
                <a:solidFill>
                  <a:srgbClr val="000000"/>
                </a:solidFill>
              </a:rPr>
              <a:t>What are the barriers?</a:t>
            </a:r>
          </a:p>
          <a:p>
            <a:pPr marL="228600" lvl="0" indent="-228600">
              <a:lnSpc>
                <a:spcPct val="110000"/>
              </a:lnSpc>
              <a:buClr>
                <a:srgbClr val="4F81BD"/>
              </a:buClr>
              <a:buSzPct val="100000"/>
              <a:buFont typeface="Arial" pitchFamily="34"/>
              <a:buChar char="•"/>
            </a:pPr>
            <a:r>
              <a:rPr lang="en-GB" sz="2400" dirty="0">
                <a:solidFill>
                  <a:srgbClr val="000000"/>
                </a:solidFill>
              </a:rPr>
              <a:t>Indirect or Direct Exporting.</a:t>
            </a:r>
          </a:p>
          <a:p>
            <a:pPr marL="228600" lvl="0" indent="-228600">
              <a:lnSpc>
                <a:spcPct val="110000"/>
              </a:lnSpc>
              <a:buClr>
                <a:srgbClr val="4F81BD"/>
              </a:buClr>
              <a:buSzPct val="100000"/>
              <a:buFont typeface="Arial" pitchFamily="34"/>
              <a:buChar char="•"/>
            </a:pPr>
            <a:r>
              <a:rPr lang="en-GB" sz="2400" dirty="0">
                <a:solidFill>
                  <a:srgbClr val="000000"/>
                </a:solidFill>
              </a:rPr>
              <a:t>Agents &amp; Distributors.</a:t>
            </a:r>
          </a:p>
          <a:p>
            <a:pPr marL="228600" lvl="0" indent="-228600">
              <a:lnSpc>
                <a:spcPct val="110000"/>
              </a:lnSpc>
              <a:buClr>
                <a:srgbClr val="4F81BD"/>
              </a:buClr>
              <a:buSzPct val="100000"/>
              <a:buFont typeface="Arial" pitchFamily="34"/>
              <a:buChar char="•"/>
            </a:pPr>
            <a:r>
              <a:rPr lang="en-GB" sz="2400" dirty="0">
                <a:solidFill>
                  <a:srgbClr val="000000"/>
                </a:solidFill>
              </a:rPr>
              <a:t>Agreements.</a:t>
            </a:r>
          </a:p>
          <a:p>
            <a:pPr marL="228600" lvl="0" indent="-228600">
              <a:lnSpc>
                <a:spcPct val="110000"/>
              </a:lnSpc>
              <a:buClr>
                <a:srgbClr val="4F81BD"/>
              </a:buClr>
              <a:buSzPct val="100000"/>
              <a:buFont typeface="Arial" pitchFamily="34"/>
              <a:buChar char="•"/>
            </a:pPr>
            <a:r>
              <a:rPr lang="en-GB" sz="2400" dirty="0">
                <a:solidFill>
                  <a:srgbClr val="000000"/>
                </a:solidFill>
              </a:rPr>
              <a:t>Incoterms.</a:t>
            </a:r>
          </a:p>
          <a:p>
            <a:endParaRPr lang="en-ZA" dirty="0"/>
          </a:p>
        </p:txBody>
      </p:sp>
      <p:sp>
        <p:nvSpPr>
          <p:cNvPr id="66" name="Freeform 5" descr="Hollow accent block">
            <a:extLst>
              <a:ext uri="{FF2B5EF4-FFF2-40B4-BE49-F238E27FC236}">
                <a16:creationId xmlns:a16="http://schemas.microsoft.com/office/drawing/2014/main" id="{3EEE5409-3F6C-485D-B4C2-5247917F1018}"/>
              </a:ext>
              <a:ext uri="{C183D7F6-B498-43B3-948B-1728B52AA6E4}">
                <adec:decorative xmlns:adec="http://schemas.microsoft.com/office/drawing/2017/decorative"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7" name="Freeform 5" descr="Solid accent block">
            <a:extLst>
              <a:ext uri="{FF2B5EF4-FFF2-40B4-BE49-F238E27FC236}">
                <a16:creationId xmlns:a16="http://schemas.microsoft.com/office/drawing/2014/main" id="{0D74D4D5-6A4C-4248-8A92-B8CA1C918EB6}"/>
              </a:ext>
              <a:ext uri="{C183D7F6-B498-43B3-948B-1728B52AA6E4}">
                <adec:decorative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pic>
        <p:nvPicPr>
          <p:cNvPr id="13" name="Picture Placeholder 12">
            <a:extLst>
              <a:ext uri="{FF2B5EF4-FFF2-40B4-BE49-F238E27FC236}">
                <a16:creationId xmlns:a16="http://schemas.microsoft.com/office/drawing/2014/main" id="{E467F7CA-F498-4A8D-A881-0F983D195369}"/>
              </a:ext>
            </a:extLst>
          </p:cNvPr>
          <p:cNvPicPr>
            <a:picLocks noGrp="1" noChangeAspect="1"/>
          </p:cNvPicPr>
          <p:nvPr>
            <p:ph type="pic" sz="quarter" idx="36"/>
          </p:nvPr>
        </p:nvPicPr>
        <p:blipFill>
          <a:blip r:embed="rId2"/>
          <a:srcRect l="18259" r="18259"/>
          <a:stretch>
            <a:fillRect/>
          </a:stretch>
        </p:blipFill>
        <p:spPr/>
      </p:pic>
      <p:sp>
        <p:nvSpPr>
          <p:cNvPr id="14" name="Footer Placeholder 13">
            <a:extLst>
              <a:ext uri="{FF2B5EF4-FFF2-40B4-BE49-F238E27FC236}">
                <a16:creationId xmlns:a16="http://schemas.microsoft.com/office/drawing/2014/main" id="{5533F624-E37B-4734-9508-4D8D0A8FEFF4}"/>
              </a:ext>
            </a:extLst>
          </p:cNvPr>
          <p:cNvSpPr>
            <a:spLocks noGrp="1"/>
          </p:cNvSpPr>
          <p:nvPr>
            <p:ph type="ftr" sz="quarter" idx="13"/>
          </p:nvPr>
        </p:nvSpPr>
        <p:spPr>
          <a:xfrm>
            <a:off x="8952614" y="6326372"/>
            <a:ext cx="2841878" cy="414670"/>
          </a:xfrm>
        </p:spPr>
        <p:txBody>
          <a:bodyPr/>
          <a:lstStyle/>
          <a:p>
            <a:r>
              <a:rPr lang="en-GB" dirty="0"/>
              <a:t>Copyright: Lime Tree Europe Limited 2019</a:t>
            </a:r>
            <a:endParaRPr lang="en-ZA" dirty="0"/>
          </a:p>
        </p:txBody>
      </p:sp>
    </p:spTree>
    <p:extLst>
      <p:ext uri="{BB962C8B-B14F-4D97-AF65-F5344CB8AC3E}">
        <p14:creationId xmlns:p14="http://schemas.microsoft.com/office/powerpoint/2010/main" val="313587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566056"/>
            <a:ext cx="5472000" cy="610091"/>
          </a:xfrm>
        </p:spPr>
        <p:txBody>
          <a:bodyPr/>
          <a:lstStyle/>
          <a:p>
            <a:r>
              <a:rPr lang="en-GB" b="1" dirty="0">
                <a:solidFill>
                  <a:srgbClr val="000000"/>
                </a:solidFill>
                <a:latin typeface="Century Gothic"/>
              </a:rPr>
              <a:t>What are the barriers?</a:t>
            </a:r>
            <a:endParaRPr lang="en-ZA" b="1" dirty="0">
              <a:solidFill>
                <a:schemeClr val="tx1"/>
              </a:solidFill>
            </a:endParaRP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360714"/>
            <a:ext cx="5472000" cy="1772524"/>
          </a:xfrm>
        </p:spPr>
        <p:txBody>
          <a:bodyPr/>
          <a:lstStyle/>
          <a:p>
            <a:r>
              <a:rPr lang="en-GB" dirty="0"/>
              <a:t> </a:t>
            </a:r>
            <a:endParaRPr lang="en-ZA"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3301387"/>
            <a:ext cx="5472000" cy="3124613"/>
          </a:xfrm>
        </p:spPr>
        <p:txBody>
          <a:bodyPr/>
          <a:lstStyle/>
          <a:p>
            <a:pPr marL="0" indent="0">
              <a:buNone/>
            </a:pPr>
            <a:r>
              <a:rPr lang="en-GB" dirty="0"/>
              <a:t>.</a:t>
            </a:r>
            <a:endParaRPr lang="en-ZA" dirty="0"/>
          </a:p>
        </p:txBody>
      </p:sp>
      <p:pic>
        <p:nvPicPr>
          <p:cNvPr id="8" name="Picture Placeholder 7">
            <a:extLst>
              <a:ext uri="{FF2B5EF4-FFF2-40B4-BE49-F238E27FC236}">
                <a16:creationId xmlns:a16="http://schemas.microsoft.com/office/drawing/2014/main" id="{6C12825C-7B2F-4C22-BD90-7F545B7A0949}"/>
              </a:ext>
            </a:extLst>
          </p:cNvPr>
          <p:cNvPicPr>
            <a:picLocks noGrp="1" noChangeAspect="1"/>
          </p:cNvPicPr>
          <p:nvPr>
            <p:ph type="pic" sz="quarter" idx="34"/>
          </p:nvPr>
        </p:nvPicPr>
        <p:blipFill>
          <a:blip r:embed="rId2"/>
          <a:srcRect l="16057" r="16057"/>
          <a:stretch>
            <a:fillRect/>
          </a:stretch>
        </p:blipFill>
        <p:spPr/>
      </p:pic>
      <p:pic>
        <p:nvPicPr>
          <p:cNvPr id="12" name="Picture Placeholder 11">
            <a:extLst>
              <a:ext uri="{FF2B5EF4-FFF2-40B4-BE49-F238E27FC236}">
                <a16:creationId xmlns:a16="http://schemas.microsoft.com/office/drawing/2014/main" id="{5F249E36-A2DB-4E62-AF3A-8F3BB8EFB46F}"/>
              </a:ext>
            </a:extLst>
          </p:cNvPr>
          <p:cNvPicPr>
            <a:picLocks noGrp="1" noChangeAspect="1"/>
          </p:cNvPicPr>
          <p:nvPr>
            <p:ph type="pic" sz="quarter" idx="14"/>
          </p:nvPr>
        </p:nvPicPr>
        <p:blipFill>
          <a:blip r:embed="rId3"/>
          <a:srcRect l="12866" r="12866"/>
          <a:stretch>
            <a:fillRect/>
          </a:stretch>
        </p:blipFill>
        <p:spPr/>
      </p:pic>
      <p:pic>
        <p:nvPicPr>
          <p:cNvPr id="18" name="Picture Placeholder 17">
            <a:extLst>
              <a:ext uri="{FF2B5EF4-FFF2-40B4-BE49-F238E27FC236}">
                <a16:creationId xmlns:a16="http://schemas.microsoft.com/office/drawing/2014/main" id="{99CC00AE-F55E-4BA1-BEE3-E2BC0D86A4A3}"/>
              </a:ext>
            </a:extLst>
          </p:cNvPr>
          <p:cNvPicPr>
            <a:picLocks noGrp="1" noChangeAspect="1"/>
          </p:cNvPicPr>
          <p:nvPr>
            <p:ph type="pic" sz="quarter" idx="35"/>
          </p:nvPr>
        </p:nvPicPr>
        <p:blipFill>
          <a:blip r:embed="rId4"/>
          <a:srcRect l="12436" r="12436"/>
          <a:stretch>
            <a:fillRect/>
          </a:stretch>
        </p:blipFill>
        <p:spPr/>
      </p:pic>
      <p:sp>
        <p:nvSpPr>
          <p:cNvPr id="20" name="Footer Placeholder 19">
            <a:extLst>
              <a:ext uri="{FF2B5EF4-FFF2-40B4-BE49-F238E27FC236}">
                <a16:creationId xmlns:a16="http://schemas.microsoft.com/office/drawing/2014/main" id="{C6295CE3-9AE7-4E0F-94B1-70E2391E4140}"/>
              </a:ext>
            </a:extLst>
          </p:cNvPr>
          <p:cNvSpPr>
            <a:spLocks noGrp="1"/>
          </p:cNvSpPr>
          <p:nvPr>
            <p:ph type="ftr" sz="quarter" idx="13"/>
          </p:nvPr>
        </p:nvSpPr>
        <p:spPr>
          <a:xfrm>
            <a:off x="9017535" y="6325234"/>
            <a:ext cx="5484930" cy="201532"/>
          </a:xfrm>
        </p:spPr>
        <p:txBody>
          <a:bodyPr/>
          <a:lstStyle/>
          <a:p>
            <a:r>
              <a:rPr lang="en-GB" dirty="0"/>
              <a:t>Copyright: Lime Tree Europe Limited 2019</a:t>
            </a:r>
            <a:endParaRPr lang="en-ZA" dirty="0"/>
          </a:p>
        </p:txBody>
      </p:sp>
      <p:sp>
        <p:nvSpPr>
          <p:cNvPr id="5" name="TextBox 4">
            <a:extLst>
              <a:ext uri="{FF2B5EF4-FFF2-40B4-BE49-F238E27FC236}">
                <a16:creationId xmlns:a16="http://schemas.microsoft.com/office/drawing/2014/main" id="{99635EE8-A6BC-4DA5-BBDB-8DC169852F1C}"/>
              </a:ext>
            </a:extLst>
          </p:cNvPr>
          <p:cNvSpPr txBox="1"/>
          <p:nvPr/>
        </p:nvSpPr>
        <p:spPr>
          <a:xfrm>
            <a:off x="431802" y="1628775"/>
            <a:ext cx="5749924" cy="5437386"/>
          </a:xfrm>
          <a:prstGeom prst="rect">
            <a:avLst/>
          </a:prstGeom>
          <a:noFill/>
        </p:spPr>
        <p:txBody>
          <a:bodyPr wrap="square" rtlCol="0">
            <a:spAutoFit/>
          </a:bodyPr>
          <a:lstStyle/>
          <a:p>
            <a:pPr marL="228600" lvl="0" indent="-228600">
              <a:spcBef>
                <a:spcPts val="1000"/>
              </a:spcBef>
              <a:buClr>
                <a:srgbClr val="4F81BD"/>
              </a:buClr>
              <a:buSzPct val="100000"/>
              <a:buFont typeface="Arial" pitchFamily="34"/>
              <a:buChar char="•"/>
            </a:pPr>
            <a:r>
              <a:rPr lang="en-GB" sz="2400" dirty="0">
                <a:solidFill>
                  <a:srgbClr val="000000"/>
                </a:solidFill>
              </a:rPr>
              <a:t>Communication.</a:t>
            </a:r>
          </a:p>
          <a:p>
            <a:pPr marL="228600" lvl="0" indent="-228600">
              <a:spcBef>
                <a:spcPts val="1000"/>
              </a:spcBef>
              <a:buClr>
                <a:srgbClr val="4F81BD"/>
              </a:buClr>
              <a:buSzPct val="100000"/>
              <a:buFont typeface="Arial" pitchFamily="34"/>
              <a:buChar char="•"/>
            </a:pPr>
            <a:r>
              <a:rPr lang="en-GB" sz="2400" dirty="0">
                <a:solidFill>
                  <a:srgbClr val="000000"/>
                </a:solidFill>
              </a:rPr>
              <a:t>Training.</a:t>
            </a:r>
          </a:p>
          <a:p>
            <a:pPr marL="228600" lvl="0" indent="-228600">
              <a:spcBef>
                <a:spcPts val="1000"/>
              </a:spcBef>
              <a:buClr>
                <a:srgbClr val="4F81BD"/>
              </a:buClr>
              <a:buSzPct val="100000"/>
              <a:buFont typeface="Arial" pitchFamily="34"/>
              <a:buChar char="•"/>
            </a:pPr>
            <a:r>
              <a:rPr lang="en-GB" sz="2400" dirty="0">
                <a:solidFill>
                  <a:srgbClr val="000000"/>
                </a:solidFill>
              </a:rPr>
              <a:t>Market information.</a:t>
            </a:r>
          </a:p>
          <a:p>
            <a:pPr marL="228600" lvl="0" indent="-228600">
              <a:spcBef>
                <a:spcPts val="1000"/>
              </a:spcBef>
              <a:buClr>
                <a:srgbClr val="4F81BD"/>
              </a:buClr>
              <a:buSzPct val="100000"/>
              <a:buFont typeface="Arial" pitchFamily="34"/>
              <a:buChar char="•"/>
            </a:pPr>
            <a:r>
              <a:rPr lang="en-GB" sz="2400" dirty="0">
                <a:solidFill>
                  <a:srgbClr val="000000"/>
                </a:solidFill>
              </a:rPr>
              <a:t>Staffing &amp; Resources.</a:t>
            </a:r>
          </a:p>
          <a:p>
            <a:pPr marL="228600" lvl="0" indent="-228600">
              <a:spcBef>
                <a:spcPts val="1000"/>
              </a:spcBef>
              <a:buClr>
                <a:srgbClr val="4F81BD"/>
              </a:buClr>
              <a:buSzPct val="100000"/>
              <a:buFont typeface="Arial" pitchFamily="34"/>
              <a:buChar char="•"/>
            </a:pPr>
            <a:r>
              <a:rPr lang="en-GB" sz="2400" dirty="0">
                <a:solidFill>
                  <a:srgbClr val="000000"/>
                </a:solidFill>
              </a:rPr>
              <a:t>Documentation.</a:t>
            </a:r>
          </a:p>
          <a:p>
            <a:pPr marL="228600" lvl="0" indent="-228600">
              <a:spcBef>
                <a:spcPts val="1000"/>
              </a:spcBef>
              <a:buClr>
                <a:srgbClr val="4F81BD"/>
              </a:buClr>
              <a:buSzPct val="100000"/>
              <a:buFont typeface="Arial" pitchFamily="34"/>
              <a:buChar char="•"/>
            </a:pPr>
            <a:r>
              <a:rPr lang="en-GB" sz="2400" dirty="0">
                <a:solidFill>
                  <a:srgbClr val="000000"/>
                </a:solidFill>
              </a:rPr>
              <a:t>Overseas market attitudes.</a:t>
            </a:r>
          </a:p>
          <a:p>
            <a:pPr marL="228600" lvl="0" indent="-228600">
              <a:spcBef>
                <a:spcPts val="1000"/>
              </a:spcBef>
              <a:buClr>
                <a:srgbClr val="4F81BD"/>
              </a:buClr>
              <a:buSzPct val="100000"/>
              <a:buFont typeface="Arial" pitchFamily="34"/>
              <a:buChar char="•"/>
            </a:pPr>
            <a:r>
              <a:rPr lang="en-GB" sz="2400" dirty="0">
                <a:solidFill>
                  <a:srgbClr val="000000"/>
                </a:solidFill>
              </a:rPr>
              <a:t>Trade barriers.</a:t>
            </a:r>
          </a:p>
          <a:p>
            <a:pPr marL="228600" lvl="0" indent="-228600">
              <a:spcBef>
                <a:spcPts val="1000"/>
              </a:spcBef>
              <a:buClr>
                <a:srgbClr val="4F81BD"/>
              </a:buClr>
              <a:buSzPct val="100000"/>
              <a:buFont typeface="Arial" pitchFamily="34"/>
              <a:buChar char="•"/>
            </a:pPr>
            <a:r>
              <a:rPr lang="en-GB" sz="2400" dirty="0">
                <a:solidFill>
                  <a:srgbClr val="000000"/>
                </a:solidFill>
              </a:rPr>
              <a:t>Logistics.</a:t>
            </a:r>
          </a:p>
          <a:p>
            <a:pPr marL="228600" lvl="0" indent="-228600">
              <a:spcBef>
                <a:spcPts val="1000"/>
              </a:spcBef>
              <a:buClr>
                <a:srgbClr val="4F81BD"/>
              </a:buClr>
              <a:buSzPct val="100000"/>
              <a:buFont typeface="Arial" pitchFamily="34"/>
              <a:buChar char="•"/>
            </a:pPr>
            <a:r>
              <a:rPr lang="en-GB" sz="2400" dirty="0">
                <a:solidFill>
                  <a:srgbClr val="000000"/>
                </a:solidFill>
              </a:rPr>
              <a:t>Partners.</a:t>
            </a:r>
          </a:p>
          <a:p>
            <a:pPr marL="228600" lvl="0" indent="-228600">
              <a:spcBef>
                <a:spcPts val="1000"/>
              </a:spcBef>
              <a:buClr>
                <a:srgbClr val="4F81BD"/>
              </a:buClr>
              <a:buSzPct val="100000"/>
              <a:buFont typeface="Arial" pitchFamily="34"/>
              <a:buChar char="•"/>
            </a:pPr>
            <a:r>
              <a:rPr lang="en-GB" sz="2400" dirty="0">
                <a:solidFill>
                  <a:srgbClr val="000000"/>
                </a:solidFill>
              </a:rPr>
              <a:t>Finance.</a:t>
            </a:r>
          </a:p>
          <a:p>
            <a:pPr lvl="0">
              <a:spcBef>
                <a:spcPts val="1000"/>
              </a:spcBef>
              <a:buClr>
                <a:srgbClr val="4F81BD"/>
              </a:buClr>
              <a:buSzPct val="100000"/>
            </a:pPr>
            <a:endParaRPr lang="en-GB" sz="2400" dirty="0"/>
          </a:p>
        </p:txBody>
      </p:sp>
    </p:spTree>
    <p:extLst>
      <p:ext uri="{BB962C8B-B14F-4D97-AF65-F5344CB8AC3E}">
        <p14:creationId xmlns:p14="http://schemas.microsoft.com/office/powerpoint/2010/main" val="302418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432000"/>
            <a:ext cx="5472000" cy="645686"/>
          </a:xfrm>
        </p:spPr>
        <p:txBody>
          <a:bodyPr/>
          <a:lstStyle/>
          <a:p>
            <a:r>
              <a:rPr lang="en-GB" b="1" dirty="0">
                <a:solidFill>
                  <a:schemeClr val="tx1"/>
                </a:solidFill>
              </a:rPr>
              <a:t>Agents &amp; Distributors</a:t>
            </a:r>
            <a:r>
              <a:rPr lang="en-GB" b="1" dirty="0"/>
              <a:t>.</a:t>
            </a:r>
            <a:br>
              <a:rPr lang="en-GB" dirty="0"/>
            </a:br>
            <a:endParaRPr lang="en-ZA" b="1" dirty="0">
              <a:solidFill>
                <a:schemeClr val="tx1"/>
              </a:solidFill>
            </a:endParaRP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876301"/>
            <a:ext cx="5472000" cy="2095500"/>
          </a:xfrm>
        </p:spPr>
        <p:txBody>
          <a:bodyPr/>
          <a:lstStyle/>
          <a:p>
            <a:pPr marL="228600" lvl="0" indent="-228600">
              <a:lnSpc>
                <a:spcPct val="120000"/>
              </a:lnSpc>
              <a:buClr>
                <a:srgbClr val="4F81BD"/>
              </a:buClr>
              <a:buSzPct val="100000"/>
              <a:buFont typeface="Arial" pitchFamily="34"/>
              <a:buChar char="•"/>
            </a:pPr>
            <a:r>
              <a:rPr lang="en-GB" sz="2000" dirty="0">
                <a:solidFill>
                  <a:srgbClr val="000000"/>
                </a:solidFill>
              </a:rPr>
              <a:t>An agent does not buy goods nor has any title on them.</a:t>
            </a:r>
          </a:p>
          <a:p>
            <a:pPr marL="228600" lvl="0" indent="-228600">
              <a:lnSpc>
                <a:spcPct val="120000"/>
              </a:lnSpc>
              <a:buClr>
                <a:srgbClr val="4F81BD"/>
              </a:buClr>
              <a:buSzPct val="100000"/>
              <a:buFont typeface="Arial" pitchFamily="34"/>
              <a:buChar char="•"/>
            </a:pPr>
            <a:r>
              <a:rPr lang="en-GB" sz="2000" dirty="0">
                <a:solidFill>
                  <a:srgbClr val="000000"/>
                </a:solidFill>
              </a:rPr>
              <a:t>An agents role is to find customers in return for commission.</a:t>
            </a:r>
          </a:p>
          <a:p>
            <a:pPr marL="228600" lvl="0" indent="-228600">
              <a:lnSpc>
                <a:spcPct val="120000"/>
              </a:lnSpc>
              <a:buClr>
                <a:srgbClr val="4F81BD"/>
              </a:buClr>
              <a:buSzPct val="100000"/>
              <a:buFont typeface="Arial" pitchFamily="34"/>
              <a:buChar char="•"/>
            </a:pPr>
            <a:r>
              <a:rPr lang="en-GB" sz="2000" dirty="0">
                <a:solidFill>
                  <a:srgbClr val="000000"/>
                </a:solidFill>
              </a:rPr>
              <a:t>Once an agent has found the customer the supplier sells directly to the customer.</a:t>
            </a:r>
          </a:p>
          <a:p>
            <a:pPr marL="228600" lvl="0" indent="-228600">
              <a:lnSpc>
                <a:spcPct val="120000"/>
              </a:lnSpc>
              <a:buClr>
                <a:srgbClr val="4F81BD"/>
              </a:buClr>
              <a:buSzPct val="100000"/>
              <a:buFont typeface="Arial" pitchFamily="34"/>
              <a:buChar char="•"/>
            </a:pPr>
            <a:r>
              <a:rPr lang="en-GB" sz="2000" dirty="0">
                <a:solidFill>
                  <a:srgbClr val="000000"/>
                </a:solidFill>
              </a:rPr>
              <a:t>The supplier determines the end selling price.</a:t>
            </a:r>
          </a:p>
          <a:p>
            <a:endParaRPr lang="en-ZA"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3886200"/>
            <a:ext cx="5174143" cy="2539800"/>
          </a:xfrm>
        </p:spPr>
        <p:txBody>
          <a:bodyPr/>
          <a:lstStyle/>
          <a:p>
            <a:pPr marL="228600" lvl="0" indent="-228600">
              <a:lnSpc>
                <a:spcPct val="120000"/>
              </a:lnSpc>
              <a:buClr>
                <a:srgbClr val="4F81BD"/>
              </a:buClr>
              <a:buSzPct val="100000"/>
              <a:buFont typeface="Arial" pitchFamily="34"/>
              <a:buChar char="•"/>
            </a:pPr>
            <a:r>
              <a:rPr lang="en-GB" sz="2000" dirty="0">
                <a:solidFill>
                  <a:srgbClr val="000000"/>
                </a:solidFill>
              </a:rPr>
              <a:t>A distributor will buy and stock goods from the supplier and as such gains title on those goods.</a:t>
            </a:r>
          </a:p>
          <a:p>
            <a:pPr marL="228600" lvl="0" indent="-228600">
              <a:lnSpc>
                <a:spcPct val="120000"/>
              </a:lnSpc>
              <a:buClr>
                <a:srgbClr val="4F81BD"/>
              </a:buClr>
              <a:buSzPct val="100000"/>
              <a:buFont typeface="Arial" pitchFamily="34"/>
              <a:buChar char="•"/>
            </a:pPr>
            <a:r>
              <a:rPr lang="en-GB" sz="2000" dirty="0">
                <a:solidFill>
                  <a:srgbClr val="000000"/>
                </a:solidFill>
              </a:rPr>
              <a:t>Distributors have the relationship with the end customer and will add his own profit to the </a:t>
            </a:r>
            <a:r>
              <a:rPr lang="en-GB" sz="2000" dirty="0" err="1">
                <a:solidFill>
                  <a:srgbClr val="000000"/>
                </a:solidFill>
              </a:rPr>
              <a:t>price.The</a:t>
            </a:r>
            <a:r>
              <a:rPr lang="en-GB" sz="2000" dirty="0">
                <a:solidFill>
                  <a:srgbClr val="000000"/>
                </a:solidFill>
              </a:rPr>
              <a:t> distributor will determine the selling price in the sales territory.</a:t>
            </a:r>
          </a:p>
          <a:p>
            <a:pPr marL="0" indent="0">
              <a:buNone/>
            </a:pPr>
            <a:r>
              <a:rPr lang="en-GB" sz="3200" b="1" dirty="0">
                <a:solidFill>
                  <a:schemeClr val="tx1"/>
                </a:solidFill>
                <a:latin typeface="+mj-lt"/>
              </a:rPr>
              <a:t> </a:t>
            </a:r>
            <a:endParaRPr lang="en-GB" dirty="0"/>
          </a:p>
          <a:p>
            <a:pPr marL="0" indent="0">
              <a:buNone/>
            </a:pPr>
            <a:r>
              <a:rPr lang="en-GB" dirty="0"/>
              <a:t>                </a:t>
            </a:r>
          </a:p>
          <a:p>
            <a:pPr marL="0" indent="0">
              <a:buNone/>
            </a:pPr>
            <a:endParaRPr lang="en-GB" dirty="0"/>
          </a:p>
          <a:p>
            <a:pPr marL="0" indent="0">
              <a:buNone/>
            </a:pPr>
            <a:endParaRPr lang="en-GB" dirty="0"/>
          </a:p>
          <a:p>
            <a:pPr marL="0" indent="0">
              <a:buNone/>
            </a:pPr>
            <a:endParaRPr lang="en-ZA" sz="3200" b="1" dirty="0">
              <a:solidFill>
                <a:schemeClr val="tx1"/>
              </a:solidFill>
              <a:latin typeface="+mj-lt"/>
            </a:endParaRPr>
          </a:p>
        </p:txBody>
      </p:sp>
      <p:sp>
        <p:nvSpPr>
          <p:cNvPr id="66" name="Freeform 5" descr="Hollow accent block">
            <a:extLst>
              <a:ext uri="{FF2B5EF4-FFF2-40B4-BE49-F238E27FC236}">
                <a16:creationId xmlns:a16="http://schemas.microsoft.com/office/drawing/2014/main" id="{3EEE5409-3F6C-485D-B4C2-5247917F1018}"/>
              </a:ext>
              <a:ext uri="{C183D7F6-B498-43B3-948B-1728B52AA6E4}">
                <adec:decorative xmlns:adec="http://schemas.microsoft.com/office/drawing/2017/decorative"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7" name="Freeform 5" descr="Solid accent block">
            <a:extLst>
              <a:ext uri="{FF2B5EF4-FFF2-40B4-BE49-F238E27FC236}">
                <a16:creationId xmlns:a16="http://schemas.microsoft.com/office/drawing/2014/main" id="{0D74D4D5-6A4C-4248-8A92-B8CA1C918EB6}"/>
              </a:ext>
              <a:ext uri="{C183D7F6-B498-43B3-948B-1728B52AA6E4}">
                <adec:decorative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pic>
        <p:nvPicPr>
          <p:cNvPr id="13" name="Picture Placeholder 12">
            <a:extLst>
              <a:ext uri="{FF2B5EF4-FFF2-40B4-BE49-F238E27FC236}">
                <a16:creationId xmlns:a16="http://schemas.microsoft.com/office/drawing/2014/main" id="{CD779E0D-FBF8-423D-924B-27A20A8FC494}"/>
              </a:ext>
            </a:extLst>
          </p:cNvPr>
          <p:cNvPicPr>
            <a:picLocks noGrp="1" noChangeAspect="1"/>
          </p:cNvPicPr>
          <p:nvPr>
            <p:ph type="pic" sz="quarter" idx="36"/>
          </p:nvPr>
        </p:nvPicPr>
        <p:blipFill>
          <a:blip r:embed="rId2"/>
          <a:srcRect l="18285" r="18285"/>
          <a:stretch>
            <a:fillRect/>
          </a:stretch>
        </p:blipFill>
        <p:spPr/>
      </p:pic>
      <p:sp>
        <p:nvSpPr>
          <p:cNvPr id="14" name="Footer Placeholder 13">
            <a:extLst>
              <a:ext uri="{FF2B5EF4-FFF2-40B4-BE49-F238E27FC236}">
                <a16:creationId xmlns:a16="http://schemas.microsoft.com/office/drawing/2014/main" id="{BD90383F-1284-4FDB-8E1F-9630898ADC1A}"/>
              </a:ext>
            </a:extLst>
          </p:cNvPr>
          <p:cNvSpPr>
            <a:spLocks noGrp="1"/>
          </p:cNvSpPr>
          <p:nvPr>
            <p:ph type="ftr" sz="quarter" idx="13"/>
          </p:nvPr>
        </p:nvSpPr>
        <p:spPr>
          <a:xfrm>
            <a:off x="8922858" y="6386872"/>
            <a:ext cx="5484930" cy="201532"/>
          </a:xfrm>
        </p:spPr>
        <p:txBody>
          <a:bodyPr/>
          <a:lstStyle/>
          <a:p>
            <a:r>
              <a:rPr lang="en-GB" dirty="0"/>
              <a:t>Copyright: Lime Tree Europe Limited 2019</a:t>
            </a:r>
            <a:endParaRPr lang="en-ZA" dirty="0"/>
          </a:p>
        </p:txBody>
      </p:sp>
    </p:spTree>
    <p:extLst>
      <p:ext uri="{BB962C8B-B14F-4D97-AF65-F5344CB8AC3E}">
        <p14:creationId xmlns:p14="http://schemas.microsoft.com/office/powerpoint/2010/main" val="1466872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431999"/>
            <a:ext cx="5368725" cy="744149"/>
          </a:xfrm>
        </p:spPr>
        <p:txBody>
          <a:bodyPr/>
          <a:lstStyle/>
          <a:p>
            <a:r>
              <a:rPr lang="en-GB" b="1" dirty="0"/>
              <a:t>Incoterms.</a:t>
            </a:r>
            <a:endParaRPr lang="en-ZA" b="1" dirty="0">
              <a:solidFill>
                <a:schemeClr val="tx1"/>
              </a:solidFill>
            </a:endParaRP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458685"/>
            <a:ext cx="5472000" cy="4513489"/>
          </a:xfrm>
        </p:spPr>
        <p:txBody>
          <a:bodyPr/>
          <a:lstStyle/>
          <a:p>
            <a:r>
              <a:rPr lang="en-GB" dirty="0"/>
              <a:t> </a:t>
            </a:r>
          </a:p>
          <a:p>
            <a:endParaRPr lang="en-ZA"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4300422"/>
            <a:ext cx="5472000" cy="2125239"/>
          </a:xfrm>
        </p:spPr>
        <p:txBody>
          <a:bodyPr/>
          <a:lstStyle/>
          <a:p>
            <a:pPr marL="0" indent="0">
              <a:buNone/>
            </a:pPr>
            <a:r>
              <a:rPr lang="en-GB" sz="3200" b="1" dirty="0">
                <a:latin typeface="+mj-lt"/>
              </a:rPr>
              <a:t> </a:t>
            </a:r>
            <a:endParaRPr lang="en-GB" sz="3200" b="1" dirty="0">
              <a:solidFill>
                <a:schemeClr val="tx1"/>
              </a:solidFill>
              <a:latin typeface="+mj-lt"/>
            </a:endParaRPr>
          </a:p>
          <a:p>
            <a:pPr marL="0" indent="0">
              <a:buNone/>
            </a:pPr>
            <a:r>
              <a:rPr lang="en-GB" dirty="0"/>
              <a:t> </a:t>
            </a:r>
            <a:endParaRPr lang="en-ZA" sz="3200" b="1" dirty="0">
              <a:latin typeface="+mj-lt"/>
            </a:endParaRPr>
          </a:p>
        </p:txBody>
      </p:sp>
      <p:pic>
        <p:nvPicPr>
          <p:cNvPr id="8" name="Picture Placeholder 7">
            <a:extLst>
              <a:ext uri="{FF2B5EF4-FFF2-40B4-BE49-F238E27FC236}">
                <a16:creationId xmlns:a16="http://schemas.microsoft.com/office/drawing/2014/main" id="{E9D7A43A-BF26-4FCC-A5DD-D2F1B60A183D}"/>
              </a:ext>
            </a:extLst>
          </p:cNvPr>
          <p:cNvPicPr>
            <a:picLocks noGrp="1" noChangeAspect="1"/>
          </p:cNvPicPr>
          <p:nvPr>
            <p:ph type="pic" sz="quarter" idx="34"/>
          </p:nvPr>
        </p:nvPicPr>
        <p:blipFill>
          <a:blip r:embed="rId2"/>
          <a:srcRect l="21714" r="21714"/>
          <a:stretch>
            <a:fillRect/>
          </a:stretch>
        </p:blipFill>
        <p:spPr/>
      </p:pic>
      <p:pic>
        <p:nvPicPr>
          <p:cNvPr id="12" name="Picture Placeholder 11">
            <a:extLst>
              <a:ext uri="{FF2B5EF4-FFF2-40B4-BE49-F238E27FC236}">
                <a16:creationId xmlns:a16="http://schemas.microsoft.com/office/drawing/2014/main" id="{1D24C9D4-5D0D-4267-A3EF-69741D37C45D}"/>
              </a:ext>
            </a:extLst>
          </p:cNvPr>
          <p:cNvPicPr>
            <a:picLocks noGrp="1" noChangeAspect="1"/>
          </p:cNvPicPr>
          <p:nvPr>
            <p:ph type="pic" sz="quarter" idx="14"/>
          </p:nvPr>
        </p:nvPicPr>
        <p:blipFill>
          <a:blip r:embed="rId3"/>
          <a:srcRect l="12392" r="12392"/>
          <a:stretch>
            <a:fillRect/>
          </a:stretch>
        </p:blipFill>
        <p:spPr/>
      </p:pic>
      <p:sp>
        <p:nvSpPr>
          <p:cNvPr id="20" name="Footer Placeholder 19">
            <a:extLst>
              <a:ext uri="{FF2B5EF4-FFF2-40B4-BE49-F238E27FC236}">
                <a16:creationId xmlns:a16="http://schemas.microsoft.com/office/drawing/2014/main" id="{D6312410-9B26-4334-904B-4299932C0C7F}"/>
              </a:ext>
            </a:extLst>
          </p:cNvPr>
          <p:cNvSpPr>
            <a:spLocks noGrp="1"/>
          </p:cNvSpPr>
          <p:nvPr>
            <p:ph type="ftr" sz="quarter" idx="13"/>
          </p:nvPr>
        </p:nvSpPr>
        <p:spPr>
          <a:xfrm>
            <a:off x="9013370" y="6224129"/>
            <a:ext cx="5308787" cy="459700"/>
          </a:xfrm>
        </p:spPr>
        <p:txBody>
          <a:bodyPr/>
          <a:lstStyle/>
          <a:p>
            <a:r>
              <a:rPr lang="en-GB" dirty="0"/>
              <a:t>Copyright: Lime Tree Europe Limited 2019</a:t>
            </a:r>
            <a:endParaRPr lang="en-ZA" dirty="0"/>
          </a:p>
        </p:txBody>
      </p:sp>
      <p:pic>
        <p:nvPicPr>
          <p:cNvPr id="7" name="Picture Placeholder 6">
            <a:extLst>
              <a:ext uri="{FF2B5EF4-FFF2-40B4-BE49-F238E27FC236}">
                <a16:creationId xmlns:a16="http://schemas.microsoft.com/office/drawing/2014/main" id="{909A1AC5-91E9-4EB7-96ED-8EF431E525C9}"/>
              </a:ext>
            </a:extLst>
          </p:cNvPr>
          <p:cNvPicPr>
            <a:picLocks noGrp="1" noChangeAspect="1"/>
          </p:cNvPicPr>
          <p:nvPr>
            <p:ph type="pic" sz="quarter" idx="35"/>
          </p:nvPr>
        </p:nvPicPr>
        <p:blipFill>
          <a:blip r:embed="rId4"/>
          <a:srcRect l="7452" r="7452"/>
          <a:stretch>
            <a:fillRect/>
          </a:stretch>
        </p:blipFill>
        <p:spPr/>
      </p:pic>
      <p:sp>
        <p:nvSpPr>
          <p:cNvPr id="5" name="TextBox 4">
            <a:extLst>
              <a:ext uri="{FF2B5EF4-FFF2-40B4-BE49-F238E27FC236}">
                <a16:creationId xmlns:a16="http://schemas.microsoft.com/office/drawing/2014/main" id="{292DB3C3-7D63-4C06-A4BD-7C3BC454B2E8}"/>
              </a:ext>
            </a:extLst>
          </p:cNvPr>
          <p:cNvSpPr txBox="1"/>
          <p:nvPr/>
        </p:nvSpPr>
        <p:spPr>
          <a:xfrm>
            <a:off x="431602" y="1657350"/>
            <a:ext cx="5064323" cy="4751237"/>
          </a:xfrm>
          <a:prstGeom prst="rect">
            <a:avLst/>
          </a:prstGeom>
          <a:noFill/>
        </p:spPr>
        <p:txBody>
          <a:bodyPr wrap="square" rtlCol="0">
            <a:spAutoFit/>
          </a:bodyPr>
          <a:lstStyle/>
          <a:p>
            <a:pPr marL="228600" lvl="0" indent="-228600">
              <a:lnSpc>
                <a:spcPct val="120000"/>
              </a:lnSpc>
              <a:spcBef>
                <a:spcPts val="1000"/>
              </a:spcBef>
              <a:buClr>
                <a:srgbClr val="4F81BD"/>
              </a:buClr>
              <a:buSzPct val="100000"/>
              <a:buFont typeface="Arial" pitchFamily="34"/>
              <a:buChar char="•"/>
            </a:pPr>
            <a:r>
              <a:rPr lang="en-GB" sz="2400" dirty="0">
                <a:solidFill>
                  <a:srgbClr val="000000"/>
                </a:solidFill>
              </a:rPr>
              <a:t>What the terms mean</a:t>
            </a:r>
          </a:p>
          <a:p>
            <a:pPr marL="228600" lvl="0" indent="-228600">
              <a:lnSpc>
                <a:spcPct val="120000"/>
              </a:lnSpc>
              <a:spcBef>
                <a:spcPts val="1000"/>
              </a:spcBef>
              <a:buClr>
                <a:srgbClr val="4F81BD"/>
              </a:buClr>
              <a:buSzPct val="100000"/>
              <a:buFont typeface="Arial" pitchFamily="34"/>
              <a:buChar char="•"/>
            </a:pPr>
            <a:r>
              <a:rPr lang="en-GB" sz="2400" dirty="0">
                <a:solidFill>
                  <a:srgbClr val="000000"/>
                </a:solidFill>
              </a:rPr>
              <a:t>Incoterms are used in contracts in a 3-letter format followed by the place specified in the contract (e.g. the port or where the goods are to be picked up).</a:t>
            </a:r>
          </a:p>
          <a:p>
            <a:pPr marL="228600" lvl="0" indent="-228600">
              <a:lnSpc>
                <a:spcPct val="120000"/>
              </a:lnSpc>
              <a:spcBef>
                <a:spcPts val="1000"/>
              </a:spcBef>
              <a:buClr>
                <a:srgbClr val="4F81BD"/>
              </a:buClr>
              <a:buSzPct val="100000"/>
              <a:buFont typeface="Arial" pitchFamily="34"/>
              <a:buChar char="•"/>
            </a:pPr>
            <a:r>
              <a:rPr lang="en-GB" sz="2400" dirty="0">
                <a:solidFill>
                  <a:srgbClr val="000000"/>
                </a:solidFill>
              </a:rPr>
              <a:t>There are different terms for sea and inland waterways (e.g. rivers and canals) compared to all other modes of transport.</a:t>
            </a:r>
          </a:p>
        </p:txBody>
      </p:sp>
    </p:spTree>
    <p:extLst>
      <p:ext uri="{BB962C8B-B14F-4D97-AF65-F5344CB8AC3E}">
        <p14:creationId xmlns:p14="http://schemas.microsoft.com/office/powerpoint/2010/main" val="2006697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GB" b="1" dirty="0"/>
              <a:t>What are they?</a:t>
            </a:r>
            <a:endParaRPr lang="en-ZA" b="1" dirty="0"/>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431801" y="1236374"/>
            <a:ext cx="5472000" cy="2992726"/>
          </a:xfrm>
        </p:spPr>
        <p:txBody>
          <a:bodyPr/>
          <a:lstStyle/>
          <a:p>
            <a:pPr marL="228600" lvl="0" indent="-228600">
              <a:lnSpc>
                <a:spcPct val="110000"/>
              </a:lnSpc>
              <a:buClr>
                <a:srgbClr val="4F81BD"/>
              </a:buClr>
              <a:buSzPct val="100000"/>
              <a:buFont typeface="Arial" pitchFamily="34"/>
              <a:buChar char="•"/>
            </a:pPr>
            <a:r>
              <a:rPr lang="en-GB" sz="2000" b="1" dirty="0">
                <a:solidFill>
                  <a:srgbClr val="000000"/>
                </a:solidFill>
              </a:rPr>
              <a:t>EXW</a:t>
            </a:r>
            <a:r>
              <a:rPr lang="en-GB" sz="2000" dirty="0">
                <a:solidFill>
                  <a:srgbClr val="000000"/>
                </a:solidFill>
              </a:rPr>
              <a:t> Ex Works</a:t>
            </a:r>
          </a:p>
          <a:p>
            <a:pPr marL="228600" lvl="0" indent="-228600">
              <a:lnSpc>
                <a:spcPct val="110000"/>
              </a:lnSpc>
              <a:buClr>
                <a:srgbClr val="4F81BD"/>
              </a:buClr>
              <a:buSzPct val="100000"/>
              <a:buFont typeface="Arial" pitchFamily="34"/>
              <a:buChar char="•"/>
            </a:pPr>
            <a:r>
              <a:rPr lang="en-GB" sz="2000" b="1" dirty="0">
                <a:solidFill>
                  <a:srgbClr val="000000"/>
                </a:solidFill>
              </a:rPr>
              <a:t>FCA</a:t>
            </a:r>
            <a:r>
              <a:rPr lang="en-GB" sz="2000" dirty="0">
                <a:solidFill>
                  <a:srgbClr val="000000"/>
                </a:solidFill>
              </a:rPr>
              <a:t> Free Carrier</a:t>
            </a:r>
          </a:p>
          <a:p>
            <a:pPr marL="228600" lvl="0" indent="-228600">
              <a:lnSpc>
                <a:spcPct val="110000"/>
              </a:lnSpc>
              <a:buClr>
                <a:srgbClr val="4F81BD"/>
              </a:buClr>
              <a:buSzPct val="100000"/>
              <a:buFont typeface="Arial" pitchFamily="34"/>
              <a:buChar char="•"/>
            </a:pPr>
            <a:r>
              <a:rPr lang="en-GB" sz="2000" b="1" dirty="0">
                <a:solidFill>
                  <a:srgbClr val="000000"/>
                </a:solidFill>
              </a:rPr>
              <a:t>CPT</a:t>
            </a:r>
            <a:r>
              <a:rPr lang="en-GB" sz="2000" dirty="0">
                <a:solidFill>
                  <a:srgbClr val="000000"/>
                </a:solidFill>
              </a:rPr>
              <a:t> Carriage Paid To</a:t>
            </a:r>
          </a:p>
          <a:p>
            <a:pPr marL="228600" lvl="0" indent="-228600">
              <a:lnSpc>
                <a:spcPct val="110000"/>
              </a:lnSpc>
              <a:buClr>
                <a:srgbClr val="4F81BD"/>
              </a:buClr>
              <a:buSzPct val="100000"/>
              <a:buFont typeface="Arial" pitchFamily="34"/>
              <a:buChar char="•"/>
            </a:pPr>
            <a:r>
              <a:rPr lang="en-GB" sz="2000" b="1" dirty="0">
                <a:solidFill>
                  <a:srgbClr val="000000"/>
                </a:solidFill>
              </a:rPr>
              <a:t>CIP</a:t>
            </a:r>
            <a:r>
              <a:rPr lang="en-GB" sz="2000" dirty="0">
                <a:solidFill>
                  <a:srgbClr val="000000"/>
                </a:solidFill>
              </a:rPr>
              <a:t> Carriage and Insurance Paid To</a:t>
            </a:r>
          </a:p>
          <a:p>
            <a:pPr marL="228600" lvl="0" indent="-228600">
              <a:lnSpc>
                <a:spcPct val="110000"/>
              </a:lnSpc>
              <a:buClr>
                <a:srgbClr val="4F81BD"/>
              </a:buClr>
              <a:buSzPct val="100000"/>
              <a:buFont typeface="Arial" pitchFamily="34"/>
              <a:buChar char="•"/>
            </a:pPr>
            <a:r>
              <a:rPr lang="en-GB" sz="2000" b="1" dirty="0">
                <a:solidFill>
                  <a:srgbClr val="000000"/>
                </a:solidFill>
              </a:rPr>
              <a:t>DAT</a:t>
            </a:r>
            <a:r>
              <a:rPr lang="en-GB" sz="2000" dirty="0">
                <a:solidFill>
                  <a:srgbClr val="000000"/>
                </a:solidFill>
              </a:rPr>
              <a:t> Delivered at Terminal</a:t>
            </a:r>
          </a:p>
          <a:p>
            <a:pPr marL="228600" lvl="0" indent="-228600">
              <a:lnSpc>
                <a:spcPct val="110000"/>
              </a:lnSpc>
              <a:buClr>
                <a:srgbClr val="4F81BD"/>
              </a:buClr>
              <a:buSzPct val="100000"/>
              <a:buFont typeface="Arial" pitchFamily="34"/>
              <a:buChar char="•"/>
            </a:pPr>
            <a:r>
              <a:rPr lang="en-GB" sz="2000" b="1" dirty="0">
                <a:solidFill>
                  <a:srgbClr val="000000"/>
                </a:solidFill>
              </a:rPr>
              <a:t>DAP</a:t>
            </a:r>
            <a:r>
              <a:rPr lang="en-GB" sz="2000" dirty="0">
                <a:solidFill>
                  <a:srgbClr val="000000"/>
                </a:solidFill>
              </a:rPr>
              <a:t> Delivered at Place</a:t>
            </a:r>
          </a:p>
          <a:p>
            <a:pPr marL="228600" lvl="0" indent="-228600">
              <a:lnSpc>
                <a:spcPct val="110000"/>
              </a:lnSpc>
              <a:buClr>
                <a:srgbClr val="4F81BD"/>
              </a:buClr>
              <a:buSzPct val="100000"/>
              <a:buFont typeface="Arial" pitchFamily="34"/>
              <a:buChar char="•"/>
            </a:pPr>
            <a:r>
              <a:rPr lang="en-GB" sz="2000" b="1" dirty="0">
                <a:solidFill>
                  <a:srgbClr val="000000"/>
                </a:solidFill>
              </a:rPr>
              <a:t>DDP</a:t>
            </a:r>
            <a:r>
              <a:rPr lang="en-GB" sz="2000" dirty="0">
                <a:solidFill>
                  <a:srgbClr val="000000"/>
                </a:solidFill>
              </a:rPr>
              <a:t> Delivered Duty Paid</a:t>
            </a:r>
          </a:p>
          <a:p>
            <a:pPr marL="228600" lvl="0" indent="-228600">
              <a:lnSpc>
                <a:spcPct val="110000"/>
              </a:lnSpc>
              <a:buClr>
                <a:srgbClr val="4F81BD"/>
              </a:buClr>
              <a:buSzPct val="100000"/>
              <a:buFont typeface="Arial" pitchFamily="34"/>
              <a:buChar char="•"/>
            </a:pPr>
            <a:endParaRPr lang="en-GB" sz="2000" dirty="0">
              <a:solidFill>
                <a:srgbClr val="000000"/>
              </a:solidFill>
            </a:endParaRPr>
          </a:p>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4" name="Footer Placeholder 23">
            <a:extLst>
              <a:ext uri="{FF2B5EF4-FFF2-40B4-BE49-F238E27FC236}">
                <a16:creationId xmlns:a16="http://schemas.microsoft.com/office/drawing/2014/main" id="{616F3833-EB27-45CC-AC40-1BB6984AF4DE}"/>
              </a:ext>
            </a:extLst>
          </p:cNvPr>
          <p:cNvSpPr>
            <a:spLocks noGrp="1"/>
          </p:cNvSpPr>
          <p:nvPr>
            <p:ph type="ftr" sz="quarter" idx="13"/>
          </p:nvPr>
        </p:nvSpPr>
        <p:spPr>
          <a:xfrm>
            <a:off x="9101470" y="6277243"/>
            <a:ext cx="2753073" cy="368727"/>
          </a:xfrm>
        </p:spPr>
        <p:txBody>
          <a:bodyPr/>
          <a:lstStyle/>
          <a:p>
            <a:r>
              <a:rPr lang="en-GB" dirty="0"/>
              <a:t>Copyright: Lime Tree Europe Limited 2019</a:t>
            </a:r>
            <a:endParaRPr lang="en-ZA" dirty="0"/>
          </a:p>
        </p:txBody>
      </p:sp>
      <p:sp>
        <p:nvSpPr>
          <p:cNvPr id="6" name="Content Placeholder 5">
            <a:extLst>
              <a:ext uri="{FF2B5EF4-FFF2-40B4-BE49-F238E27FC236}">
                <a16:creationId xmlns:a16="http://schemas.microsoft.com/office/drawing/2014/main" id="{AF17B7DB-6E54-4357-9F9A-5A9BDF0E143E}"/>
              </a:ext>
            </a:extLst>
          </p:cNvPr>
          <p:cNvSpPr>
            <a:spLocks noGrp="1"/>
          </p:cNvSpPr>
          <p:nvPr>
            <p:ph sz="half" idx="1"/>
          </p:nvPr>
        </p:nvSpPr>
        <p:spPr>
          <a:xfrm>
            <a:off x="432000" y="4086226"/>
            <a:ext cx="5472000" cy="2476498"/>
          </a:xfrm>
        </p:spPr>
        <p:txBody>
          <a:bodyPr/>
          <a:lstStyle/>
          <a:p>
            <a:pPr marL="0" lvl="0" indent="0">
              <a:lnSpc>
                <a:spcPct val="100000"/>
              </a:lnSpc>
              <a:buClr>
                <a:srgbClr val="4F81BD"/>
              </a:buClr>
              <a:buSzPct val="100000"/>
              <a:buNone/>
            </a:pPr>
            <a:endParaRPr lang="en-GB" dirty="0">
              <a:solidFill>
                <a:srgbClr val="000000"/>
              </a:solidFill>
              <a:latin typeface="Century Gothic"/>
            </a:endParaRPr>
          </a:p>
          <a:p>
            <a:pPr marL="228600" lvl="0" indent="-228600">
              <a:lnSpc>
                <a:spcPct val="120000"/>
              </a:lnSpc>
              <a:buClr>
                <a:srgbClr val="4F81BD"/>
              </a:buClr>
              <a:buSzPct val="100000"/>
              <a:buFont typeface="Arial" pitchFamily="34"/>
              <a:buChar char="•"/>
            </a:pPr>
            <a:r>
              <a:rPr lang="en-GB" sz="2000" b="1" dirty="0">
                <a:solidFill>
                  <a:srgbClr val="000000"/>
                </a:solidFill>
              </a:rPr>
              <a:t>FAS</a:t>
            </a:r>
            <a:r>
              <a:rPr lang="en-GB" sz="2000" dirty="0">
                <a:solidFill>
                  <a:srgbClr val="000000"/>
                </a:solidFill>
              </a:rPr>
              <a:t> Free Alongside Ship</a:t>
            </a:r>
          </a:p>
          <a:p>
            <a:pPr marL="228600" lvl="0" indent="-228600">
              <a:lnSpc>
                <a:spcPct val="120000"/>
              </a:lnSpc>
              <a:buClr>
                <a:srgbClr val="4F81BD"/>
              </a:buClr>
              <a:buSzPct val="100000"/>
              <a:buFont typeface="Arial" pitchFamily="34"/>
              <a:buChar char="•"/>
            </a:pPr>
            <a:r>
              <a:rPr lang="en-GB" sz="2000" b="1" dirty="0">
                <a:solidFill>
                  <a:srgbClr val="000000"/>
                </a:solidFill>
              </a:rPr>
              <a:t>FOB</a:t>
            </a:r>
            <a:r>
              <a:rPr lang="en-GB" sz="2000" dirty="0">
                <a:solidFill>
                  <a:srgbClr val="000000"/>
                </a:solidFill>
              </a:rPr>
              <a:t> Free on Board</a:t>
            </a:r>
          </a:p>
          <a:p>
            <a:pPr marL="228600" lvl="0" indent="-228600">
              <a:lnSpc>
                <a:spcPct val="120000"/>
              </a:lnSpc>
              <a:buClr>
                <a:srgbClr val="4F81BD"/>
              </a:buClr>
              <a:buSzPct val="100000"/>
              <a:buFont typeface="Arial" pitchFamily="34"/>
              <a:buChar char="•"/>
            </a:pPr>
            <a:r>
              <a:rPr lang="en-GB" sz="2000" b="1" dirty="0">
                <a:solidFill>
                  <a:srgbClr val="000000"/>
                </a:solidFill>
              </a:rPr>
              <a:t>CFR</a:t>
            </a:r>
            <a:r>
              <a:rPr lang="en-GB" sz="2000" dirty="0">
                <a:solidFill>
                  <a:srgbClr val="000000"/>
                </a:solidFill>
              </a:rPr>
              <a:t> Cost and Freight</a:t>
            </a:r>
          </a:p>
          <a:p>
            <a:pPr marL="228600" lvl="0" indent="-228600">
              <a:lnSpc>
                <a:spcPct val="120000"/>
              </a:lnSpc>
              <a:buClr>
                <a:srgbClr val="4F81BD"/>
              </a:buClr>
              <a:buSzPct val="100000"/>
              <a:buFont typeface="Arial" pitchFamily="34"/>
              <a:buChar char="•"/>
            </a:pPr>
            <a:r>
              <a:rPr lang="en-GB" sz="2000" b="1" dirty="0">
                <a:solidFill>
                  <a:srgbClr val="000000"/>
                </a:solidFill>
              </a:rPr>
              <a:t>CIF</a:t>
            </a:r>
            <a:r>
              <a:rPr lang="en-GB" sz="2000" dirty="0">
                <a:solidFill>
                  <a:srgbClr val="000000"/>
                </a:solidFill>
              </a:rPr>
              <a:t> Cost, Insurance, and Freight</a:t>
            </a:r>
          </a:p>
          <a:p>
            <a:pPr marL="0" indent="0">
              <a:buNone/>
            </a:pPr>
            <a:endParaRPr lang="en-GB" dirty="0"/>
          </a:p>
        </p:txBody>
      </p:sp>
      <p:pic>
        <p:nvPicPr>
          <p:cNvPr id="14" name="Picture Placeholder 13">
            <a:extLst>
              <a:ext uri="{FF2B5EF4-FFF2-40B4-BE49-F238E27FC236}">
                <a16:creationId xmlns:a16="http://schemas.microsoft.com/office/drawing/2014/main" id="{79DCD511-7C44-45B5-9F9F-B415258723FF}"/>
              </a:ext>
            </a:extLst>
          </p:cNvPr>
          <p:cNvPicPr>
            <a:picLocks noGrp="1" noChangeAspect="1"/>
          </p:cNvPicPr>
          <p:nvPr>
            <p:ph type="pic" sz="quarter" idx="14"/>
          </p:nvPr>
        </p:nvPicPr>
        <p:blipFill>
          <a:blip r:embed="rId2"/>
          <a:srcRect l="26072" r="26072"/>
          <a:stretch>
            <a:fillRect/>
          </a:stretch>
        </p:blipFill>
        <p:spPr>
          <a:xfrm>
            <a:off x="6649075" y="1577933"/>
            <a:ext cx="4904790" cy="4333769"/>
          </a:xfrm>
        </p:spPr>
      </p:pic>
    </p:spTree>
    <p:extLst>
      <p:ext uri="{BB962C8B-B14F-4D97-AF65-F5344CB8AC3E}">
        <p14:creationId xmlns:p14="http://schemas.microsoft.com/office/powerpoint/2010/main" val="405310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431999"/>
            <a:ext cx="5472000" cy="732771"/>
          </a:xfrm>
        </p:spPr>
        <p:txBody>
          <a:bodyPr/>
          <a:lstStyle/>
          <a:p>
            <a:r>
              <a:rPr lang="en-GB" b="1" dirty="0"/>
              <a:t>International risk.</a:t>
            </a:r>
            <a:endParaRPr lang="en-ZA" b="1" dirty="0">
              <a:solidFill>
                <a:schemeClr val="tx1"/>
              </a:solidFill>
            </a:endParaRP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164770"/>
            <a:ext cx="5472000" cy="5161601"/>
          </a:xfrm>
        </p:spPr>
        <p:txBody>
          <a:bodyPr/>
          <a:lstStyle/>
          <a:p>
            <a:pPr lvl="0">
              <a:lnSpc>
                <a:spcPct val="110000"/>
              </a:lnSpc>
            </a:pPr>
            <a:endParaRPr lang="en-GB" sz="2400" dirty="0"/>
          </a:p>
          <a:p>
            <a:pPr marL="228600" lvl="0" indent="-228600">
              <a:lnSpc>
                <a:spcPct val="100000"/>
              </a:lnSpc>
              <a:buClr>
                <a:srgbClr val="4F81BD"/>
              </a:buClr>
              <a:buSzPct val="100000"/>
              <a:buFont typeface="Arial" pitchFamily="34"/>
              <a:buChar char="•"/>
            </a:pPr>
            <a:r>
              <a:rPr lang="en-GB" sz="2400" dirty="0">
                <a:solidFill>
                  <a:srgbClr val="000000"/>
                </a:solidFill>
              </a:rPr>
              <a:t>What are they?</a:t>
            </a:r>
          </a:p>
          <a:p>
            <a:pPr marL="228600" lvl="0" indent="-228600">
              <a:lnSpc>
                <a:spcPct val="100000"/>
              </a:lnSpc>
              <a:buClr>
                <a:srgbClr val="4F81BD"/>
              </a:buClr>
              <a:buSzPct val="100000"/>
              <a:buFont typeface="Arial" pitchFamily="34"/>
              <a:buChar char="•"/>
            </a:pPr>
            <a:r>
              <a:rPr lang="en-GB" sz="2400" dirty="0">
                <a:solidFill>
                  <a:srgbClr val="000000"/>
                </a:solidFill>
              </a:rPr>
              <a:t>Analysis?</a:t>
            </a:r>
          </a:p>
          <a:p>
            <a:pPr marL="228600" lvl="0" indent="-228600">
              <a:lnSpc>
                <a:spcPct val="100000"/>
              </a:lnSpc>
              <a:buClr>
                <a:srgbClr val="4F81BD"/>
              </a:buClr>
              <a:buSzPct val="100000"/>
              <a:buFont typeface="Arial" pitchFamily="34"/>
              <a:buChar char="•"/>
            </a:pPr>
            <a:r>
              <a:rPr lang="en-GB" sz="2400" dirty="0">
                <a:solidFill>
                  <a:srgbClr val="000000"/>
                </a:solidFill>
              </a:rPr>
              <a:t>Commercial / Political.</a:t>
            </a:r>
          </a:p>
          <a:p>
            <a:pPr marL="228600" lvl="0" indent="-228600">
              <a:lnSpc>
                <a:spcPct val="100000"/>
              </a:lnSpc>
              <a:buClr>
                <a:srgbClr val="4F81BD"/>
              </a:buClr>
              <a:buSzPct val="100000"/>
              <a:buFont typeface="Arial" pitchFamily="34"/>
              <a:buChar char="•"/>
            </a:pPr>
            <a:r>
              <a:rPr lang="en-GB" sz="2400" dirty="0">
                <a:solidFill>
                  <a:srgbClr val="000000"/>
                </a:solidFill>
              </a:rPr>
              <a:t>Country Risk.</a:t>
            </a:r>
          </a:p>
          <a:p>
            <a:pPr marL="228600" lvl="0" indent="-228600">
              <a:lnSpc>
                <a:spcPct val="100000"/>
              </a:lnSpc>
              <a:buClr>
                <a:srgbClr val="4F81BD"/>
              </a:buClr>
              <a:buSzPct val="100000"/>
              <a:buFont typeface="Arial" pitchFamily="34"/>
              <a:buChar char="•"/>
            </a:pPr>
            <a:r>
              <a:rPr lang="en-GB" sz="2400" dirty="0">
                <a:solidFill>
                  <a:srgbClr val="000000"/>
                </a:solidFill>
              </a:rPr>
              <a:t>Payment and Non Payments.</a:t>
            </a:r>
          </a:p>
          <a:p>
            <a:pPr marL="228600" lvl="0" indent="-228600">
              <a:lnSpc>
                <a:spcPct val="100000"/>
              </a:lnSpc>
              <a:buClr>
                <a:srgbClr val="4F81BD"/>
              </a:buClr>
              <a:buSzPct val="100000"/>
              <a:buFont typeface="Arial" pitchFamily="34"/>
              <a:buChar char="•"/>
            </a:pPr>
            <a:r>
              <a:rPr lang="en-GB" sz="2400" dirty="0">
                <a:solidFill>
                  <a:srgbClr val="000000"/>
                </a:solidFill>
              </a:rPr>
              <a:t>Currency and Payment.</a:t>
            </a:r>
          </a:p>
          <a:p>
            <a:pPr marL="228600" lvl="0" indent="-228600">
              <a:lnSpc>
                <a:spcPct val="100000"/>
              </a:lnSpc>
              <a:buClr>
                <a:srgbClr val="4F81BD"/>
              </a:buClr>
              <a:buSzPct val="100000"/>
              <a:buFont typeface="Arial" pitchFamily="34"/>
              <a:buChar char="•"/>
            </a:pPr>
            <a:r>
              <a:rPr lang="en-GB" sz="2400" dirty="0">
                <a:solidFill>
                  <a:srgbClr val="000000"/>
                </a:solidFill>
              </a:rPr>
              <a:t>Managing.</a:t>
            </a:r>
          </a:p>
          <a:p>
            <a:pPr marL="228600" lvl="0" indent="-228600">
              <a:lnSpc>
                <a:spcPct val="100000"/>
              </a:lnSpc>
              <a:buClr>
                <a:srgbClr val="4F81BD"/>
              </a:buClr>
              <a:buSzPct val="100000"/>
              <a:buFont typeface="Arial" pitchFamily="34"/>
              <a:buChar char="•"/>
            </a:pPr>
            <a:r>
              <a:rPr lang="en-GB" sz="2400" dirty="0">
                <a:solidFill>
                  <a:srgbClr val="000000"/>
                </a:solidFill>
              </a:rPr>
              <a:t>IPR.</a:t>
            </a:r>
            <a:endParaRPr lang="en-ZA" sz="2400" dirty="0"/>
          </a:p>
        </p:txBody>
      </p:sp>
      <p:sp>
        <p:nvSpPr>
          <p:cNvPr id="66" name="Freeform 5" descr="Hollow accent block">
            <a:extLst>
              <a:ext uri="{FF2B5EF4-FFF2-40B4-BE49-F238E27FC236}">
                <a16:creationId xmlns:a16="http://schemas.microsoft.com/office/drawing/2014/main" id="{3EEE5409-3F6C-485D-B4C2-5247917F1018}"/>
              </a:ext>
              <a:ext uri="{C183D7F6-B498-43B3-948B-1728B52AA6E4}">
                <adec:decorative xmlns:adec="http://schemas.microsoft.com/office/drawing/2017/decorative"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7" name="Freeform 5" descr="Solid accent block">
            <a:extLst>
              <a:ext uri="{FF2B5EF4-FFF2-40B4-BE49-F238E27FC236}">
                <a16:creationId xmlns:a16="http://schemas.microsoft.com/office/drawing/2014/main" id="{0D74D4D5-6A4C-4248-8A92-B8CA1C918EB6}"/>
              </a:ext>
              <a:ext uri="{C183D7F6-B498-43B3-948B-1728B52AA6E4}">
                <adec:decorative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pic>
        <p:nvPicPr>
          <p:cNvPr id="13" name="Picture Placeholder 12">
            <a:extLst>
              <a:ext uri="{FF2B5EF4-FFF2-40B4-BE49-F238E27FC236}">
                <a16:creationId xmlns:a16="http://schemas.microsoft.com/office/drawing/2014/main" id="{E467F7CA-F498-4A8D-A881-0F983D195369}"/>
              </a:ext>
            </a:extLst>
          </p:cNvPr>
          <p:cNvPicPr>
            <a:picLocks noGrp="1" noChangeAspect="1"/>
          </p:cNvPicPr>
          <p:nvPr>
            <p:ph type="pic" sz="quarter" idx="36"/>
          </p:nvPr>
        </p:nvPicPr>
        <p:blipFill>
          <a:blip r:embed="rId2"/>
          <a:srcRect l="18259" r="18259"/>
          <a:stretch>
            <a:fillRect/>
          </a:stretch>
        </p:blipFill>
        <p:spPr/>
      </p:pic>
      <p:sp>
        <p:nvSpPr>
          <p:cNvPr id="14" name="Footer Placeholder 13">
            <a:extLst>
              <a:ext uri="{FF2B5EF4-FFF2-40B4-BE49-F238E27FC236}">
                <a16:creationId xmlns:a16="http://schemas.microsoft.com/office/drawing/2014/main" id="{5533F624-E37B-4734-9508-4D8D0A8FEFF4}"/>
              </a:ext>
            </a:extLst>
          </p:cNvPr>
          <p:cNvSpPr>
            <a:spLocks noGrp="1"/>
          </p:cNvSpPr>
          <p:nvPr>
            <p:ph type="ftr" sz="quarter" idx="13"/>
          </p:nvPr>
        </p:nvSpPr>
        <p:spPr>
          <a:xfrm>
            <a:off x="8952614" y="6326372"/>
            <a:ext cx="2841878" cy="414670"/>
          </a:xfrm>
        </p:spPr>
        <p:txBody>
          <a:bodyPr/>
          <a:lstStyle/>
          <a:p>
            <a:r>
              <a:rPr lang="en-GB" dirty="0"/>
              <a:t>Copyright: Lime Tree Europe Limited 2019</a:t>
            </a:r>
            <a:endParaRPr lang="en-ZA" dirty="0"/>
          </a:p>
        </p:txBody>
      </p:sp>
    </p:spTree>
    <p:extLst>
      <p:ext uri="{BB962C8B-B14F-4D97-AF65-F5344CB8AC3E}">
        <p14:creationId xmlns:p14="http://schemas.microsoft.com/office/powerpoint/2010/main" val="2175248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566056"/>
            <a:ext cx="5472000" cy="610091"/>
          </a:xfrm>
        </p:spPr>
        <p:txBody>
          <a:bodyPr/>
          <a:lstStyle/>
          <a:p>
            <a:r>
              <a:rPr lang="en-GB" b="1" dirty="0">
                <a:solidFill>
                  <a:srgbClr val="000000"/>
                </a:solidFill>
              </a:rPr>
              <a:t>Managing your price.</a:t>
            </a:r>
            <a:endParaRPr lang="en-ZA" b="1" dirty="0">
              <a:solidFill>
                <a:schemeClr val="tx1"/>
              </a:solidFill>
            </a:endParaRP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360714"/>
            <a:ext cx="5472000" cy="1772524"/>
          </a:xfrm>
        </p:spPr>
        <p:txBody>
          <a:bodyPr/>
          <a:lstStyle/>
          <a:p>
            <a:r>
              <a:rPr lang="en-GB" dirty="0"/>
              <a:t> </a:t>
            </a:r>
            <a:endParaRPr lang="en-ZA"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3301387"/>
            <a:ext cx="5472000" cy="3124613"/>
          </a:xfrm>
        </p:spPr>
        <p:txBody>
          <a:bodyPr/>
          <a:lstStyle/>
          <a:p>
            <a:pPr marL="0" indent="0">
              <a:buNone/>
            </a:pPr>
            <a:r>
              <a:rPr lang="en-GB" dirty="0"/>
              <a:t>.</a:t>
            </a:r>
            <a:endParaRPr lang="en-ZA" dirty="0"/>
          </a:p>
        </p:txBody>
      </p:sp>
      <p:pic>
        <p:nvPicPr>
          <p:cNvPr id="8" name="Picture Placeholder 7">
            <a:extLst>
              <a:ext uri="{FF2B5EF4-FFF2-40B4-BE49-F238E27FC236}">
                <a16:creationId xmlns:a16="http://schemas.microsoft.com/office/drawing/2014/main" id="{6C12825C-7B2F-4C22-BD90-7F545B7A0949}"/>
              </a:ext>
            </a:extLst>
          </p:cNvPr>
          <p:cNvPicPr>
            <a:picLocks noGrp="1" noChangeAspect="1"/>
          </p:cNvPicPr>
          <p:nvPr>
            <p:ph type="pic" sz="quarter" idx="34"/>
          </p:nvPr>
        </p:nvPicPr>
        <p:blipFill>
          <a:blip r:embed="rId2"/>
          <a:srcRect l="16057" r="16057"/>
          <a:stretch>
            <a:fillRect/>
          </a:stretch>
        </p:blipFill>
        <p:spPr/>
      </p:pic>
      <p:pic>
        <p:nvPicPr>
          <p:cNvPr id="12" name="Picture Placeholder 11">
            <a:extLst>
              <a:ext uri="{FF2B5EF4-FFF2-40B4-BE49-F238E27FC236}">
                <a16:creationId xmlns:a16="http://schemas.microsoft.com/office/drawing/2014/main" id="{5F249E36-A2DB-4E62-AF3A-8F3BB8EFB46F}"/>
              </a:ext>
            </a:extLst>
          </p:cNvPr>
          <p:cNvPicPr>
            <a:picLocks noGrp="1" noChangeAspect="1"/>
          </p:cNvPicPr>
          <p:nvPr>
            <p:ph type="pic" sz="quarter" idx="14"/>
          </p:nvPr>
        </p:nvPicPr>
        <p:blipFill>
          <a:blip r:embed="rId3"/>
          <a:srcRect l="12866" r="12866"/>
          <a:stretch>
            <a:fillRect/>
          </a:stretch>
        </p:blipFill>
        <p:spPr/>
      </p:pic>
      <p:pic>
        <p:nvPicPr>
          <p:cNvPr id="18" name="Picture Placeholder 17">
            <a:extLst>
              <a:ext uri="{FF2B5EF4-FFF2-40B4-BE49-F238E27FC236}">
                <a16:creationId xmlns:a16="http://schemas.microsoft.com/office/drawing/2014/main" id="{99CC00AE-F55E-4BA1-BEE3-E2BC0D86A4A3}"/>
              </a:ext>
            </a:extLst>
          </p:cNvPr>
          <p:cNvPicPr>
            <a:picLocks noGrp="1" noChangeAspect="1"/>
          </p:cNvPicPr>
          <p:nvPr>
            <p:ph type="pic" sz="quarter" idx="35"/>
          </p:nvPr>
        </p:nvPicPr>
        <p:blipFill>
          <a:blip r:embed="rId4"/>
          <a:srcRect l="12436" r="12436"/>
          <a:stretch>
            <a:fillRect/>
          </a:stretch>
        </p:blipFill>
        <p:spPr/>
      </p:pic>
      <p:sp>
        <p:nvSpPr>
          <p:cNvPr id="20" name="Footer Placeholder 19">
            <a:extLst>
              <a:ext uri="{FF2B5EF4-FFF2-40B4-BE49-F238E27FC236}">
                <a16:creationId xmlns:a16="http://schemas.microsoft.com/office/drawing/2014/main" id="{C6295CE3-9AE7-4E0F-94B1-70E2391E4140}"/>
              </a:ext>
            </a:extLst>
          </p:cNvPr>
          <p:cNvSpPr>
            <a:spLocks noGrp="1"/>
          </p:cNvSpPr>
          <p:nvPr>
            <p:ph type="ftr" sz="quarter" idx="13"/>
          </p:nvPr>
        </p:nvSpPr>
        <p:spPr>
          <a:xfrm>
            <a:off x="9017535" y="6325234"/>
            <a:ext cx="5484930" cy="201532"/>
          </a:xfrm>
        </p:spPr>
        <p:txBody>
          <a:bodyPr/>
          <a:lstStyle/>
          <a:p>
            <a:r>
              <a:rPr lang="en-GB" dirty="0"/>
              <a:t>Copyright: Lime Tree Europe Limited 2019</a:t>
            </a:r>
            <a:endParaRPr lang="en-ZA" dirty="0"/>
          </a:p>
        </p:txBody>
      </p:sp>
      <p:sp>
        <p:nvSpPr>
          <p:cNvPr id="5" name="TextBox 4">
            <a:extLst>
              <a:ext uri="{FF2B5EF4-FFF2-40B4-BE49-F238E27FC236}">
                <a16:creationId xmlns:a16="http://schemas.microsoft.com/office/drawing/2014/main" id="{99635EE8-A6BC-4DA5-BBDB-8DC169852F1C}"/>
              </a:ext>
            </a:extLst>
          </p:cNvPr>
          <p:cNvSpPr txBox="1"/>
          <p:nvPr/>
        </p:nvSpPr>
        <p:spPr>
          <a:xfrm>
            <a:off x="431802" y="1628775"/>
            <a:ext cx="5749924" cy="3993081"/>
          </a:xfrm>
          <a:prstGeom prst="rect">
            <a:avLst/>
          </a:prstGeom>
          <a:noFill/>
        </p:spPr>
        <p:txBody>
          <a:bodyPr wrap="square" rtlCol="0">
            <a:spAutoFit/>
          </a:bodyPr>
          <a:lstStyle/>
          <a:p>
            <a:pPr marL="228600" lvl="0" indent="-228600">
              <a:lnSpc>
                <a:spcPct val="120000"/>
              </a:lnSpc>
              <a:spcBef>
                <a:spcPts val="1000"/>
              </a:spcBef>
              <a:buClr>
                <a:srgbClr val="4F81BD"/>
              </a:buClr>
              <a:buSzPct val="100000"/>
              <a:buFont typeface="Arial" pitchFamily="34"/>
              <a:buChar char="•"/>
            </a:pPr>
            <a:r>
              <a:rPr lang="en-GB" sz="2400" dirty="0">
                <a:solidFill>
                  <a:srgbClr val="000000"/>
                </a:solidFill>
              </a:rPr>
              <a:t>Be aware that customers will not always accept your first offer.</a:t>
            </a:r>
          </a:p>
          <a:p>
            <a:pPr marL="228600" lvl="0" indent="-228600">
              <a:lnSpc>
                <a:spcPct val="120000"/>
              </a:lnSpc>
              <a:spcBef>
                <a:spcPts val="1000"/>
              </a:spcBef>
              <a:buClr>
                <a:srgbClr val="4F81BD"/>
              </a:buClr>
              <a:buSzPct val="100000"/>
              <a:buFont typeface="Arial" pitchFamily="34"/>
              <a:buChar char="•"/>
            </a:pPr>
            <a:r>
              <a:rPr lang="en-GB" sz="2400" dirty="0">
                <a:solidFill>
                  <a:srgbClr val="000000"/>
                </a:solidFill>
              </a:rPr>
              <a:t>Consider discounts for prompt payment.</a:t>
            </a:r>
          </a:p>
          <a:p>
            <a:pPr marL="228600" lvl="0" indent="-228600">
              <a:lnSpc>
                <a:spcPct val="120000"/>
              </a:lnSpc>
              <a:spcBef>
                <a:spcPts val="1000"/>
              </a:spcBef>
              <a:buClr>
                <a:srgbClr val="4F81BD"/>
              </a:buClr>
              <a:buSzPct val="100000"/>
              <a:buFont typeface="Arial" pitchFamily="34"/>
              <a:buChar char="•"/>
            </a:pPr>
            <a:r>
              <a:rPr lang="en-GB" sz="2400" dirty="0">
                <a:solidFill>
                  <a:srgbClr val="000000"/>
                </a:solidFill>
              </a:rPr>
              <a:t>Have a set matrix for your pricing in advance i.e. cost price; ideal selling price; minimum acceptable price.</a:t>
            </a:r>
          </a:p>
          <a:p>
            <a:pPr marL="228600" lvl="0" indent="-228600">
              <a:lnSpc>
                <a:spcPct val="120000"/>
              </a:lnSpc>
              <a:spcBef>
                <a:spcPts val="1000"/>
              </a:spcBef>
              <a:buClr>
                <a:srgbClr val="4F81BD"/>
              </a:buClr>
              <a:buSzPct val="100000"/>
              <a:buFont typeface="Arial" pitchFamily="34"/>
              <a:buChar char="•"/>
            </a:pPr>
            <a:r>
              <a:rPr lang="en-GB" sz="2400" dirty="0">
                <a:solidFill>
                  <a:srgbClr val="000000"/>
                </a:solidFill>
              </a:rPr>
              <a:t>Make sure your cost price covers everything.</a:t>
            </a:r>
          </a:p>
        </p:txBody>
      </p:sp>
    </p:spTree>
    <p:extLst>
      <p:ext uri="{BB962C8B-B14F-4D97-AF65-F5344CB8AC3E}">
        <p14:creationId xmlns:p14="http://schemas.microsoft.com/office/powerpoint/2010/main" val="2247764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a:extLst>
              <a:ext uri="{FF2B5EF4-FFF2-40B4-BE49-F238E27FC236}">
                <a16:creationId xmlns:a16="http://schemas.microsoft.com/office/drawing/2014/main" id="{8E83B6AF-3FC6-4641-8778-BA3A9529B099}"/>
              </a:ext>
            </a:extLst>
          </p:cNvPr>
          <p:cNvSpPr>
            <a:spLocks noGrp="1"/>
          </p:cNvSpPr>
          <p:nvPr>
            <p:ph type="ftr" sz="quarter" idx="12"/>
          </p:nvPr>
        </p:nvSpPr>
        <p:spPr>
          <a:xfrm>
            <a:off x="432000" y="6361483"/>
            <a:ext cx="5484930" cy="201532"/>
          </a:xfrm>
        </p:spPr>
        <p:txBody>
          <a:bodyPr/>
          <a:lstStyle/>
          <a:p>
            <a:pPr>
              <a:spcAft>
                <a:spcPts val="600"/>
              </a:spcAft>
            </a:pPr>
            <a:r>
              <a:rPr lang="en-GB"/>
              <a:t>Copyright: Lime Tree Europe Limited 2019</a:t>
            </a:r>
            <a:endParaRPr lang="en-ZA"/>
          </a:p>
        </p:txBody>
      </p:sp>
      <p:pic>
        <p:nvPicPr>
          <p:cNvPr id="5" name="Picture 4">
            <a:extLst>
              <a:ext uri="{FF2B5EF4-FFF2-40B4-BE49-F238E27FC236}">
                <a16:creationId xmlns:a16="http://schemas.microsoft.com/office/drawing/2014/main" id="{66A6F028-5516-4B85-A038-C35C4BFED1F5}"/>
              </a:ext>
            </a:extLst>
          </p:cNvPr>
          <p:cNvPicPr>
            <a:picLocks noChangeAspect="1"/>
          </p:cNvPicPr>
          <p:nvPr/>
        </p:nvPicPr>
        <p:blipFill>
          <a:blip r:embed="rId2"/>
          <a:stretch>
            <a:fillRect/>
          </a:stretch>
        </p:blipFill>
        <p:spPr>
          <a:xfrm>
            <a:off x="165240" y="92947"/>
            <a:ext cx="11861520" cy="6672105"/>
          </a:xfrm>
          <a:prstGeom prst="rect">
            <a:avLst/>
          </a:prstGeom>
        </p:spPr>
      </p:pic>
    </p:spTree>
    <p:extLst>
      <p:ext uri="{BB962C8B-B14F-4D97-AF65-F5344CB8AC3E}">
        <p14:creationId xmlns:p14="http://schemas.microsoft.com/office/powerpoint/2010/main" val="402238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GB" b="1" dirty="0"/>
              <a:t>The next steps.</a:t>
            </a:r>
            <a:endParaRPr lang="en-ZA" b="1" dirty="0"/>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431801" y="1236374"/>
            <a:ext cx="5472000" cy="2992726"/>
          </a:xfrm>
        </p:spPr>
        <p:txBody>
          <a:bodyPr/>
          <a:lstStyle/>
          <a:p>
            <a:pPr marL="228600" lvl="0" indent="-228600">
              <a:lnSpc>
                <a:spcPct val="120000"/>
              </a:lnSpc>
              <a:buClr>
                <a:srgbClr val="4F81BD"/>
              </a:buClr>
              <a:buSzPct val="100000"/>
              <a:buFont typeface="Arial" pitchFamily="34"/>
              <a:buChar char="•"/>
            </a:pPr>
            <a:r>
              <a:rPr lang="en-GB" sz="2400" dirty="0">
                <a:solidFill>
                  <a:srgbClr val="000000"/>
                </a:solidFill>
              </a:rPr>
              <a:t>Planning a trip.</a:t>
            </a:r>
          </a:p>
          <a:p>
            <a:pPr marL="228600" lvl="0" indent="-228600">
              <a:lnSpc>
                <a:spcPct val="120000"/>
              </a:lnSpc>
              <a:buClr>
                <a:srgbClr val="4F81BD"/>
              </a:buClr>
              <a:buSzPct val="100000"/>
              <a:buFont typeface="Arial" pitchFamily="34"/>
              <a:buChar char="•"/>
            </a:pPr>
            <a:r>
              <a:rPr lang="en-GB" sz="2400" dirty="0">
                <a:solidFill>
                  <a:srgbClr val="000000"/>
                </a:solidFill>
              </a:rPr>
              <a:t>Objectives.</a:t>
            </a:r>
          </a:p>
          <a:p>
            <a:pPr marL="228600" lvl="0" indent="-228600">
              <a:lnSpc>
                <a:spcPct val="120000"/>
              </a:lnSpc>
              <a:buClr>
                <a:srgbClr val="4F81BD"/>
              </a:buClr>
              <a:buSzPct val="100000"/>
              <a:buFont typeface="Arial" pitchFamily="34"/>
              <a:buChar char="•"/>
            </a:pPr>
            <a:r>
              <a:rPr lang="en-GB" sz="2400" dirty="0">
                <a:solidFill>
                  <a:srgbClr val="000000"/>
                </a:solidFill>
              </a:rPr>
              <a:t>Planning</a:t>
            </a:r>
          </a:p>
          <a:p>
            <a:pPr marL="228600" lvl="0" indent="-228600">
              <a:lnSpc>
                <a:spcPct val="120000"/>
              </a:lnSpc>
              <a:buClr>
                <a:srgbClr val="4F81BD"/>
              </a:buClr>
              <a:buSzPct val="100000"/>
              <a:buFont typeface="Arial" pitchFamily="34"/>
              <a:buChar char="•"/>
            </a:pPr>
            <a:r>
              <a:rPr lang="en-GB" sz="2400" dirty="0">
                <a:solidFill>
                  <a:srgbClr val="000000"/>
                </a:solidFill>
              </a:rPr>
              <a:t>Culture.</a:t>
            </a:r>
          </a:p>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4" name="Footer Placeholder 23">
            <a:extLst>
              <a:ext uri="{FF2B5EF4-FFF2-40B4-BE49-F238E27FC236}">
                <a16:creationId xmlns:a16="http://schemas.microsoft.com/office/drawing/2014/main" id="{616F3833-EB27-45CC-AC40-1BB6984AF4DE}"/>
              </a:ext>
            </a:extLst>
          </p:cNvPr>
          <p:cNvSpPr>
            <a:spLocks noGrp="1"/>
          </p:cNvSpPr>
          <p:nvPr>
            <p:ph type="ftr" sz="quarter" idx="13"/>
          </p:nvPr>
        </p:nvSpPr>
        <p:spPr>
          <a:xfrm>
            <a:off x="9101470" y="6277243"/>
            <a:ext cx="2753073" cy="368727"/>
          </a:xfrm>
        </p:spPr>
        <p:txBody>
          <a:bodyPr/>
          <a:lstStyle/>
          <a:p>
            <a:r>
              <a:rPr lang="en-GB" dirty="0"/>
              <a:t>Copyright: Lime Tree Europe Limited 2019</a:t>
            </a:r>
            <a:endParaRPr lang="en-ZA" dirty="0"/>
          </a:p>
        </p:txBody>
      </p:sp>
      <p:sp>
        <p:nvSpPr>
          <p:cNvPr id="6" name="Content Placeholder 5">
            <a:extLst>
              <a:ext uri="{FF2B5EF4-FFF2-40B4-BE49-F238E27FC236}">
                <a16:creationId xmlns:a16="http://schemas.microsoft.com/office/drawing/2014/main" id="{AF17B7DB-6E54-4357-9F9A-5A9BDF0E143E}"/>
              </a:ext>
            </a:extLst>
          </p:cNvPr>
          <p:cNvSpPr>
            <a:spLocks noGrp="1"/>
          </p:cNvSpPr>
          <p:nvPr>
            <p:ph sz="half" idx="1"/>
          </p:nvPr>
        </p:nvSpPr>
        <p:spPr>
          <a:xfrm>
            <a:off x="432000" y="4086226"/>
            <a:ext cx="5472000" cy="2476498"/>
          </a:xfrm>
        </p:spPr>
        <p:txBody>
          <a:bodyPr/>
          <a:lstStyle/>
          <a:p>
            <a:pPr marL="0" lvl="0" indent="0">
              <a:lnSpc>
                <a:spcPct val="100000"/>
              </a:lnSpc>
              <a:buClr>
                <a:srgbClr val="4F81BD"/>
              </a:buClr>
              <a:buSzPct val="100000"/>
              <a:buNone/>
            </a:pPr>
            <a:endParaRPr lang="en-GB" dirty="0">
              <a:solidFill>
                <a:srgbClr val="000000"/>
              </a:solidFill>
              <a:latin typeface="Century Gothic"/>
            </a:endParaRPr>
          </a:p>
          <a:p>
            <a:pPr marL="0" indent="0">
              <a:buNone/>
            </a:pPr>
            <a:endParaRPr lang="en-GB" dirty="0"/>
          </a:p>
        </p:txBody>
      </p:sp>
      <p:pic>
        <p:nvPicPr>
          <p:cNvPr id="14" name="Picture Placeholder 13">
            <a:extLst>
              <a:ext uri="{FF2B5EF4-FFF2-40B4-BE49-F238E27FC236}">
                <a16:creationId xmlns:a16="http://schemas.microsoft.com/office/drawing/2014/main" id="{79DCD511-7C44-45B5-9F9F-B415258723FF}"/>
              </a:ext>
            </a:extLst>
          </p:cNvPr>
          <p:cNvPicPr>
            <a:picLocks noGrp="1" noChangeAspect="1"/>
          </p:cNvPicPr>
          <p:nvPr>
            <p:ph type="pic" sz="quarter" idx="14"/>
          </p:nvPr>
        </p:nvPicPr>
        <p:blipFill>
          <a:blip r:embed="rId2"/>
          <a:srcRect l="26072" r="26072"/>
          <a:stretch>
            <a:fillRect/>
          </a:stretch>
        </p:blipFill>
        <p:spPr>
          <a:xfrm>
            <a:off x="6649075" y="1577933"/>
            <a:ext cx="4904790" cy="4333769"/>
          </a:xfrm>
        </p:spPr>
      </p:pic>
    </p:spTree>
    <p:extLst>
      <p:ext uri="{BB962C8B-B14F-4D97-AF65-F5344CB8AC3E}">
        <p14:creationId xmlns:p14="http://schemas.microsoft.com/office/powerpoint/2010/main" val="1483845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083444" y="5381624"/>
            <a:ext cx="3104706" cy="1285875"/>
          </a:xfrm>
        </p:spPr>
        <p:txBody>
          <a:bodyPr/>
          <a:lstStyle/>
          <a:p>
            <a:r>
              <a:rPr lang="en-ZA" sz="3600" dirty="0"/>
              <a:t>A guide to export strategy.</a:t>
            </a:r>
          </a:p>
        </p:txBody>
      </p:sp>
      <p:sp>
        <p:nvSpPr>
          <p:cNvPr id="20" name="Isosceles Triangle 19" descr="Slide shadow to title box">
            <a:extLst>
              <a:ext uri="{FF2B5EF4-FFF2-40B4-BE49-F238E27FC236}">
                <a16:creationId xmlns:a16="http://schemas.microsoft.com/office/drawing/2014/main" id="{545D50A1-D634-4325-B06C-5450FDF7B818}"/>
              </a:ext>
              <a:ext uri="{C183D7F6-B498-43B3-948B-1728B52AA6E4}">
                <adec:decorative xmlns:adec="http://schemas.microsoft.com/office/drawing/2017/decorative" val="1"/>
              </a:ext>
            </a:extLst>
          </p:cNvPr>
          <p:cNvSpPr/>
          <p:nvPr/>
        </p:nvSpPr>
        <p:spPr>
          <a:xfrm rot="10800000" flipH="1">
            <a:off x="2226195" y="5381624"/>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7" name="Picture Placeholder 16">
            <a:extLst>
              <a:ext uri="{FF2B5EF4-FFF2-40B4-BE49-F238E27FC236}">
                <a16:creationId xmlns:a16="http://schemas.microsoft.com/office/drawing/2014/main" id="{FD486FE8-D846-4ACD-82C3-69AA6297F066}"/>
              </a:ext>
            </a:extLst>
          </p:cNvPr>
          <p:cNvPicPr>
            <a:picLocks noGrp="1" noChangeAspect="1"/>
          </p:cNvPicPr>
          <p:nvPr>
            <p:ph type="pic" sz="quarter" idx="10"/>
          </p:nvPr>
        </p:nvPicPr>
        <p:blipFill>
          <a:blip r:embed="rId2"/>
          <a:srcRect/>
          <a:stretch/>
        </p:blipFill>
        <p:spPr>
          <a:xfrm>
            <a:off x="235469" y="1911625"/>
            <a:ext cx="7414028" cy="5032657"/>
          </a:xfrm>
        </p:spPr>
      </p:pic>
      <p:sp>
        <p:nvSpPr>
          <p:cNvPr id="3" name="Title 2">
            <a:extLst>
              <a:ext uri="{FF2B5EF4-FFF2-40B4-BE49-F238E27FC236}">
                <a16:creationId xmlns:a16="http://schemas.microsoft.com/office/drawing/2014/main" id="{DD653691-B9FD-4EC9-A165-D7808048DACA}"/>
              </a:ext>
            </a:extLst>
          </p:cNvPr>
          <p:cNvSpPr>
            <a:spLocks noGrp="1"/>
          </p:cNvSpPr>
          <p:nvPr>
            <p:ph type="ctrTitle"/>
          </p:nvPr>
        </p:nvSpPr>
        <p:spPr>
          <a:xfrm>
            <a:off x="0" y="190501"/>
            <a:ext cx="12270657" cy="1615159"/>
          </a:xfrm>
        </p:spPr>
        <p:txBody>
          <a:bodyPr/>
          <a:lstStyle/>
          <a:p>
            <a:r>
              <a:rPr lang="en-GB" dirty="0"/>
              <a:t>Thank you for your </a:t>
            </a:r>
            <a:r>
              <a:rPr lang="en-GB"/>
              <a:t>participation: </a:t>
            </a:r>
            <a:br>
              <a:rPr lang="en-GB" dirty="0"/>
            </a:br>
            <a:r>
              <a:rPr lang="en-GB" sz="3200" dirty="0"/>
              <a:t>Please  feel  free  to  provide  comments  and  feedback</a:t>
            </a:r>
            <a:br>
              <a:rPr lang="en-GB" dirty="0"/>
            </a:br>
            <a:br>
              <a:rPr lang="en-GB" dirty="0"/>
            </a:br>
            <a:endParaRPr lang="en-GB" dirty="0"/>
          </a:p>
        </p:txBody>
      </p:sp>
      <p:sp>
        <p:nvSpPr>
          <p:cNvPr id="6" name="TextBox 5">
            <a:extLst>
              <a:ext uri="{FF2B5EF4-FFF2-40B4-BE49-F238E27FC236}">
                <a16:creationId xmlns:a16="http://schemas.microsoft.com/office/drawing/2014/main" id="{7C635996-CDF6-4C43-B16C-A3808688E539}"/>
              </a:ext>
            </a:extLst>
          </p:cNvPr>
          <p:cNvSpPr txBox="1"/>
          <p:nvPr/>
        </p:nvSpPr>
        <p:spPr>
          <a:xfrm>
            <a:off x="6188150" y="1951672"/>
            <a:ext cx="5222800" cy="3323987"/>
          </a:xfrm>
          <a:prstGeom prst="rect">
            <a:avLst/>
          </a:prstGeom>
          <a:noFill/>
        </p:spPr>
        <p:txBody>
          <a:bodyPr wrap="square" rtlCol="0">
            <a:spAutoFit/>
          </a:bodyPr>
          <a:lstStyle/>
          <a:p>
            <a:endParaRPr lang="en-GB" dirty="0"/>
          </a:p>
          <a:p>
            <a:pPr algn="r"/>
            <a:r>
              <a:rPr lang="en-GB" sz="2400" b="1" dirty="0"/>
              <a:t>Our contact details are: </a:t>
            </a:r>
          </a:p>
          <a:p>
            <a:pPr algn="r"/>
            <a:r>
              <a:rPr lang="en-GB" sz="2400" b="1" dirty="0"/>
              <a:t>Martin Haigh - Lattitude7                                      </a:t>
            </a:r>
          </a:p>
          <a:p>
            <a:pPr algn="r"/>
            <a:r>
              <a:rPr lang="en-GB" sz="2400" b="1" dirty="0"/>
              <a:t>07801 030004                        </a:t>
            </a:r>
          </a:p>
          <a:p>
            <a:pPr algn="r"/>
            <a:r>
              <a:rPr lang="en-GB" sz="2400" b="1" dirty="0"/>
              <a:t>martin@lattitude7.co.uk                     </a:t>
            </a:r>
          </a:p>
          <a:p>
            <a:pPr algn="r"/>
            <a:r>
              <a:rPr lang="en-GB" sz="2400" b="1" dirty="0"/>
              <a:t>www.Lattitude7.co.uk</a:t>
            </a:r>
          </a:p>
          <a:p>
            <a:pPr algn="r"/>
            <a:endParaRPr lang="en-GB" sz="2400" b="1" dirty="0"/>
          </a:p>
          <a:p>
            <a:pPr algn="r"/>
            <a:r>
              <a:rPr lang="en-GB" sz="2400" b="1" dirty="0"/>
              <a:t>Paul Walters: 07825 870 336</a:t>
            </a:r>
          </a:p>
          <a:p>
            <a:pPr algn="r"/>
            <a:r>
              <a:rPr lang="en-GB" sz="2400" b="1" dirty="0"/>
              <a:t>Or, speak to your local WYCC contact </a:t>
            </a:r>
          </a:p>
        </p:txBody>
      </p:sp>
    </p:spTree>
    <p:extLst>
      <p:ext uri="{BB962C8B-B14F-4D97-AF65-F5344CB8AC3E}">
        <p14:creationId xmlns:p14="http://schemas.microsoft.com/office/powerpoint/2010/main" val="283084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161926"/>
            <a:ext cx="5472000" cy="695324"/>
          </a:xfrm>
        </p:spPr>
        <p:txBody>
          <a:bodyPr/>
          <a:lstStyle/>
          <a:p>
            <a:r>
              <a:rPr lang="en-GB" b="1" dirty="0"/>
              <a:t>Are you ready to export?.</a:t>
            </a:r>
            <a:endParaRPr lang="en-ZA" b="1" dirty="0">
              <a:solidFill>
                <a:schemeClr val="tx1"/>
              </a:solidFill>
            </a:endParaRP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857250"/>
            <a:ext cx="5472000" cy="1266825"/>
          </a:xfrm>
        </p:spPr>
        <p:txBody>
          <a:bodyPr/>
          <a:lstStyle/>
          <a:p>
            <a:pPr marL="342900" lvl="0" indent="-342900">
              <a:buFont typeface="Arial" panose="020B0604020202020204" pitchFamily="34" charset="0"/>
              <a:buChar char="•"/>
            </a:pPr>
            <a:r>
              <a:rPr lang="en-GB" sz="2400" dirty="0"/>
              <a:t>Areas to consider?</a:t>
            </a:r>
          </a:p>
          <a:p>
            <a:pPr marL="342900" lvl="0" indent="-342900">
              <a:buFont typeface="Arial" panose="020B0604020202020204" pitchFamily="34" charset="0"/>
              <a:buChar char="•"/>
            </a:pPr>
            <a:r>
              <a:rPr lang="en-GB" sz="2400" dirty="0"/>
              <a:t>Rewards in Exporting.</a:t>
            </a:r>
          </a:p>
          <a:p>
            <a:pPr marL="342900" lvl="0" indent="-342900">
              <a:buFont typeface="Arial" panose="020B0604020202020204" pitchFamily="34" charset="0"/>
              <a:buChar char="•"/>
            </a:pPr>
            <a:r>
              <a:rPr lang="en-GB" sz="2400" dirty="0"/>
              <a:t>Risks in Exporting.</a:t>
            </a:r>
          </a:p>
          <a:p>
            <a:pPr marL="285750" indent="-285750">
              <a:buFont typeface="Arial" panose="020B0604020202020204" pitchFamily="34" charset="0"/>
              <a:buChar char="•"/>
            </a:pPr>
            <a:endParaRPr lang="en-ZA"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2376298"/>
            <a:ext cx="5471801" cy="4049702"/>
          </a:xfrm>
        </p:spPr>
        <p:txBody>
          <a:bodyPr/>
          <a:lstStyle/>
          <a:p>
            <a:pPr marL="0" indent="0">
              <a:buNone/>
            </a:pPr>
            <a:r>
              <a:rPr lang="en-GB" sz="3200" b="1" dirty="0">
                <a:latin typeface="+mj-lt"/>
              </a:rPr>
              <a:t>You need to determine whether:</a:t>
            </a:r>
          </a:p>
          <a:p>
            <a:pPr lvl="0"/>
            <a:r>
              <a:rPr lang="en-GB" sz="2400" dirty="0"/>
              <a:t>You have a strategy for International trade as part of your company business plan?</a:t>
            </a:r>
          </a:p>
          <a:p>
            <a:pPr lvl="0"/>
            <a:r>
              <a:rPr lang="en-GB" sz="2400" dirty="0"/>
              <a:t>Are your products and services ready?</a:t>
            </a:r>
          </a:p>
          <a:p>
            <a:pPr lvl="0"/>
            <a:r>
              <a:rPr lang="en-GB" sz="2400" dirty="0"/>
              <a:t>Are you ready to market</a:t>
            </a:r>
          </a:p>
          <a:p>
            <a:pPr lvl="0"/>
            <a:r>
              <a:rPr lang="en-GB" sz="2400" dirty="0"/>
              <a:t>Do you have facilities in house to handle exporting?</a:t>
            </a:r>
          </a:p>
          <a:p>
            <a:pPr lvl="0"/>
            <a:r>
              <a:rPr lang="en-GB" sz="2400" dirty="0"/>
              <a:t>Is your supply chain in place?</a:t>
            </a:r>
          </a:p>
          <a:p>
            <a:pPr marL="0" indent="0">
              <a:buNone/>
            </a:pPr>
            <a:endParaRPr lang="en-GB" b="1" dirty="0">
              <a:latin typeface="+mj-lt"/>
            </a:endParaRPr>
          </a:p>
        </p:txBody>
      </p:sp>
      <p:sp>
        <p:nvSpPr>
          <p:cNvPr id="20" name="Footer Placeholder 19">
            <a:extLst>
              <a:ext uri="{FF2B5EF4-FFF2-40B4-BE49-F238E27FC236}">
                <a16:creationId xmlns:a16="http://schemas.microsoft.com/office/drawing/2014/main" id="{C6295CE3-9AE7-4E0F-94B1-70E2391E4140}"/>
              </a:ext>
            </a:extLst>
          </p:cNvPr>
          <p:cNvSpPr>
            <a:spLocks noGrp="1"/>
          </p:cNvSpPr>
          <p:nvPr>
            <p:ph type="ftr" sz="quarter" idx="13"/>
          </p:nvPr>
        </p:nvSpPr>
        <p:spPr>
          <a:xfrm>
            <a:off x="9017535" y="6325234"/>
            <a:ext cx="5484930" cy="201532"/>
          </a:xfrm>
        </p:spPr>
        <p:txBody>
          <a:bodyPr/>
          <a:lstStyle/>
          <a:p>
            <a:r>
              <a:rPr lang="en-GB" dirty="0"/>
              <a:t>Copyright: Lime Tree Europe Limited 2019</a:t>
            </a:r>
            <a:endParaRPr lang="en-ZA" dirty="0"/>
          </a:p>
        </p:txBody>
      </p:sp>
      <p:pic>
        <p:nvPicPr>
          <p:cNvPr id="7" name="Picture Placeholder 6">
            <a:extLst>
              <a:ext uri="{FF2B5EF4-FFF2-40B4-BE49-F238E27FC236}">
                <a16:creationId xmlns:a16="http://schemas.microsoft.com/office/drawing/2014/main" id="{2558A878-99E3-4AA9-8779-24C4ECAAFEE2}"/>
              </a:ext>
            </a:extLst>
          </p:cNvPr>
          <p:cNvPicPr>
            <a:picLocks noGrp="1" noChangeAspect="1"/>
          </p:cNvPicPr>
          <p:nvPr>
            <p:ph type="pic" sz="quarter" idx="34"/>
          </p:nvPr>
        </p:nvPicPr>
        <p:blipFill>
          <a:blip r:embed="rId2"/>
          <a:srcRect l="12238" r="12238"/>
          <a:stretch>
            <a:fillRect/>
          </a:stretch>
        </p:blipFill>
        <p:spPr/>
      </p:pic>
      <p:pic>
        <p:nvPicPr>
          <p:cNvPr id="15" name="Picture Placeholder 14">
            <a:extLst>
              <a:ext uri="{FF2B5EF4-FFF2-40B4-BE49-F238E27FC236}">
                <a16:creationId xmlns:a16="http://schemas.microsoft.com/office/drawing/2014/main" id="{A12946CA-330E-4095-8FED-A9108EDE3172}"/>
              </a:ext>
            </a:extLst>
          </p:cNvPr>
          <p:cNvPicPr>
            <a:picLocks noGrp="1" noChangeAspect="1"/>
          </p:cNvPicPr>
          <p:nvPr>
            <p:ph type="pic" sz="quarter" idx="14"/>
          </p:nvPr>
        </p:nvPicPr>
        <p:blipFill>
          <a:blip r:embed="rId3"/>
          <a:srcRect l="1914" r="1914"/>
          <a:stretch>
            <a:fillRect/>
          </a:stretch>
        </p:blipFill>
        <p:spPr/>
      </p:pic>
      <p:pic>
        <p:nvPicPr>
          <p:cNvPr id="21" name="Picture Placeholder 20">
            <a:extLst>
              <a:ext uri="{FF2B5EF4-FFF2-40B4-BE49-F238E27FC236}">
                <a16:creationId xmlns:a16="http://schemas.microsoft.com/office/drawing/2014/main" id="{12418932-DC6B-4D9E-BE74-7504C69711F7}"/>
              </a:ext>
            </a:extLst>
          </p:cNvPr>
          <p:cNvPicPr>
            <a:picLocks noGrp="1" noChangeAspect="1"/>
          </p:cNvPicPr>
          <p:nvPr>
            <p:ph type="pic" sz="quarter" idx="35"/>
          </p:nvPr>
        </p:nvPicPr>
        <p:blipFill>
          <a:blip r:embed="rId4"/>
          <a:srcRect l="17732" r="17732"/>
          <a:stretch>
            <a:fillRect/>
          </a:stretch>
        </p:blipFill>
        <p:spPr/>
      </p:pic>
    </p:spTree>
    <p:extLst>
      <p:ext uri="{BB962C8B-B14F-4D97-AF65-F5344CB8AC3E}">
        <p14:creationId xmlns:p14="http://schemas.microsoft.com/office/powerpoint/2010/main" val="360999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431999"/>
            <a:ext cx="5472000" cy="732771"/>
          </a:xfrm>
        </p:spPr>
        <p:txBody>
          <a:bodyPr/>
          <a:lstStyle/>
          <a:p>
            <a:r>
              <a:rPr lang="en-GB" b="1" dirty="0"/>
              <a:t>The rewards.</a:t>
            </a:r>
            <a:endParaRPr lang="en-ZA" b="1" dirty="0">
              <a:solidFill>
                <a:schemeClr val="tx1"/>
              </a:solidFill>
            </a:endParaRP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164770"/>
            <a:ext cx="5472000" cy="5161601"/>
          </a:xfrm>
        </p:spPr>
        <p:txBody>
          <a:bodyPr/>
          <a:lstStyle/>
          <a:p>
            <a:pPr marL="285750" lvl="0" indent="-285750">
              <a:lnSpc>
                <a:spcPct val="110000"/>
              </a:lnSpc>
              <a:buFont typeface="Arial" panose="020B0604020202020204" pitchFamily="34" charset="0"/>
              <a:buChar char="•"/>
            </a:pPr>
            <a:r>
              <a:rPr lang="en-GB" sz="2400" dirty="0"/>
              <a:t>Increased sales.</a:t>
            </a:r>
          </a:p>
          <a:p>
            <a:pPr marL="285750" lvl="0" indent="-285750">
              <a:lnSpc>
                <a:spcPct val="110000"/>
              </a:lnSpc>
              <a:buFont typeface="Arial" panose="020B0604020202020204" pitchFamily="34" charset="0"/>
              <a:buChar char="•"/>
            </a:pPr>
            <a:r>
              <a:rPr lang="en-GB" sz="2400" dirty="0"/>
              <a:t>Spreading of risk in case of domestic down turns.</a:t>
            </a:r>
          </a:p>
          <a:p>
            <a:pPr marL="285750" lvl="0" indent="-285750">
              <a:lnSpc>
                <a:spcPct val="110000"/>
              </a:lnSpc>
              <a:buFont typeface="Arial" panose="020B0604020202020204" pitchFamily="34" charset="0"/>
              <a:buChar char="•"/>
            </a:pPr>
            <a:r>
              <a:rPr lang="en-GB" sz="2400" dirty="0"/>
              <a:t>Better use of existing resources.</a:t>
            </a:r>
          </a:p>
          <a:p>
            <a:pPr marL="285750" lvl="0" indent="-285750">
              <a:lnSpc>
                <a:spcPct val="110000"/>
              </a:lnSpc>
              <a:buFont typeface="Arial" panose="020B0604020202020204" pitchFamily="34" charset="0"/>
              <a:buChar char="•"/>
            </a:pPr>
            <a:r>
              <a:rPr lang="en-GB" sz="2400" dirty="0"/>
              <a:t>Improved profits.</a:t>
            </a:r>
          </a:p>
          <a:p>
            <a:pPr marL="285750" lvl="0" indent="-285750">
              <a:lnSpc>
                <a:spcPct val="110000"/>
              </a:lnSpc>
              <a:buFont typeface="Arial" panose="020B0604020202020204" pitchFamily="34" charset="0"/>
              <a:buChar char="•"/>
            </a:pPr>
            <a:r>
              <a:rPr lang="en-GB" sz="2400" dirty="0"/>
              <a:t>Seasonal variations reduced.</a:t>
            </a:r>
          </a:p>
          <a:p>
            <a:pPr marL="285750" lvl="0" indent="-285750">
              <a:lnSpc>
                <a:spcPct val="110000"/>
              </a:lnSpc>
              <a:buFont typeface="Arial" panose="020B0604020202020204" pitchFamily="34" charset="0"/>
              <a:buChar char="•"/>
            </a:pPr>
            <a:r>
              <a:rPr lang="en-GB" sz="2400" dirty="0"/>
              <a:t>Lengthen product/service lifetime.</a:t>
            </a:r>
          </a:p>
          <a:p>
            <a:pPr marL="285750" lvl="0" indent="-285750">
              <a:lnSpc>
                <a:spcPct val="110000"/>
              </a:lnSpc>
              <a:buFont typeface="Arial" panose="020B0604020202020204" pitchFamily="34" charset="0"/>
              <a:buChar char="•"/>
            </a:pPr>
            <a:r>
              <a:rPr lang="en-GB" sz="2400" dirty="0"/>
              <a:t>Brand Britain.</a:t>
            </a:r>
          </a:p>
          <a:p>
            <a:pPr marL="285750" lvl="0" indent="-285750">
              <a:lnSpc>
                <a:spcPct val="110000"/>
              </a:lnSpc>
              <a:buFont typeface="Arial" panose="020B0604020202020204" pitchFamily="34" charset="0"/>
              <a:buChar char="•"/>
            </a:pPr>
            <a:r>
              <a:rPr lang="en-GB" sz="2400" dirty="0"/>
              <a:t>Improved company perception by staff and customers.</a:t>
            </a:r>
          </a:p>
          <a:p>
            <a:endParaRPr lang="en-ZA" dirty="0"/>
          </a:p>
        </p:txBody>
      </p:sp>
      <p:sp>
        <p:nvSpPr>
          <p:cNvPr id="66" name="Freeform 5" descr="Hollow accent block">
            <a:extLst>
              <a:ext uri="{FF2B5EF4-FFF2-40B4-BE49-F238E27FC236}">
                <a16:creationId xmlns:a16="http://schemas.microsoft.com/office/drawing/2014/main" id="{3EEE5409-3F6C-485D-B4C2-5247917F1018}"/>
              </a:ext>
              <a:ext uri="{C183D7F6-B498-43B3-948B-1728B52AA6E4}">
                <adec:decorative xmlns:adec="http://schemas.microsoft.com/office/drawing/2017/decorative"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7" name="Freeform 5" descr="Solid accent block">
            <a:extLst>
              <a:ext uri="{FF2B5EF4-FFF2-40B4-BE49-F238E27FC236}">
                <a16:creationId xmlns:a16="http://schemas.microsoft.com/office/drawing/2014/main" id="{0D74D4D5-6A4C-4248-8A92-B8CA1C918EB6}"/>
              </a:ext>
              <a:ext uri="{C183D7F6-B498-43B3-948B-1728B52AA6E4}">
                <adec:decorative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pic>
        <p:nvPicPr>
          <p:cNvPr id="13" name="Picture Placeholder 12">
            <a:extLst>
              <a:ext uri="{FF2B5EF4-FFF2-40B4-BE49-F238E27FC236}">
                <a16:creationId xmlns:a16="http://schemas.microsoft.com/office/drawing/2014/main" id="{E467F7CA-F498-4A8D-A881-0F983D195369}"/>
              </a:ext>
            </a:extLst>
          </p:cNvPr>
          <p:cNvPicPr>
            <a:picLocks noGrp="1" noChangeAspect="1"/>
          </p:cNvPicPr>
          <p:nvPr>
            <p:ph type="pic" sz="quarter" idx="36"/>
          </p:nvPr>
        </p:nvPicPr>
        <p:blipFill>
          <a:blip r:embed="rId2"/>
          <a:srcRect l="18259" r="18259"/>
          <a:stretch>
            <a:fillRect/>
          </a:stretch>
        </p:blipFill>
        <p:spPr/>
      </p:pic>
      <p:sp>
        <p:nvSpPr>
          <p:cNvPr id="14" name="Footer Placeholder 13">
            <a:extLst>
              <a:ext uri="{FF2B5EF4-FFF2-40B4-BE49-F238E27FC236}">
                <a16:creationId xmlns:a16="http://schemas.microsoft.com/office/drawing/2014/main" id="{5533F624-E37B-4734-9508-4D8D0A8FEFF4}"/>
              </a:ext>
            </a:extLst>
          </p:cNvPr>
          <p:cNvSpPr>
            <a:spLocks noGrp="1"/>
          </p:cNvSpPr>
          <p:nvPr>
            <p:ph type="ftr" sz="quarter" idx="13"/>
          </p:nvPr>
        </p:nvSpPr>
        <p:spPr>
          <a:xfrm>
            <a:off x="8952614" y="6326372"/>
            <a:ext cx="2841878" cy="414670"/>
          </a:xfrm>
        </p:spPr>
        <p:txBody>
          <a:bodyPr/>
          <a:lstStyle/>
          <a:p>
            <a:r>
              <a:rPr lang="en-GB" dirty="0"/>
              <a:t>Copyright: Lime Tree Europe Limited 2019</a:t>
            </a:r>
            <a:endParaRPr lang="en-ZA" dirty="0"/>
          </a:p>
        </p:txBody>
      </p:sp>
    </p:spTree>
    <p:extLst>
      <p:ext uri="{BB962C8B-B14F-4D97-AF65-F5344CB8AC3E}">
        <p14:creationId xmlns:p14="http://schemas.microsoft.com/office/powerpoint/2010/main" val="364070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566056"/>
            <a:ext cx="5472000" cy="610091"/>
          </a:xfrm>
        </p:spPr>
        <p:txBody>
          <a:bodyPr/>
          <a:lstStyle/>
          <a:p>
            <a:r>
              <a:rPr lang="en-GB" b="1" dirty="0">
                <a:solidFill>
                  <a:srgbClr val="000000"/>
                </a:solidFill>
                <a:latin typeface="Century Gothic"/>
              </a:rPr>
              <a:t>The risks.</a:t>
            </a:r>
            <a:endParaRPr lang="en-ZA" b="1" dirty="0">
              <a:solidFill>
                <a:schemeClr val="tx1"/>
              </a:solidFill>
            </a:endParaRP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360714"/>
            <a:ext cx="5472000" cy="1772524"/>
          </a:xfrm>
        </p:spPr>
        <p:txBody>
          <a:bodyPr/>
          <a:lstStyle/>
          <a:p>
            <a:r>
              <a:rPr lang="en-GB" dirty="0"/>
              <a:t> </a:t>
            </a:r>
            <a:endParaRPr lang="en-ZA"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3301387"/>
            <a:ext cx="5472000" cy="3124613"/>
          </a:xfrm>
        </p:spPr>
        <p:txBody>
          <a:bodyPr/>
          <a:lstStyle/>
          <a:p>
            <a:pPr marL="0" indent="0">
              <a:buNone/>
            </a:pPr>
            <a:r>
              <a:rPr lang="en-GB" dirty="0"/>
              <a:t>.</a:t>
            </a:r>
            <a:endParaRPr lang="en-ZA" dirty="0"/>
          </a:p>
        </p:txBody>
      </p:sp>
      <p:pic>
        <p:nvPicPr>
          <p:cNvPr id="8" name="Picture Placeholder 7">
            <a:extLst>
              <a:ext uri="{FF2B5EF4-FFF2-40B4-BE49-F238E27FC236}">
                <a16:creationId xmlns:a16="http://schemas.microsoft.com/office/drawing/2014/main" id="{6C12825C-7B2F-4C22-BD90-7F545B7A0949}"/>
              </a:ext>
            </a:extLst>
          </p:cNvPr>
          <p:cNvPicPr>
            <a:picLocks noGrp="1" noChangeAspect="1"/>
          </p:cNvPicPr>
          <p:nvPr>
            <p:ph type="pic" sz="quarter" idx="34"/>
          </p:nvPr>
        </p:nvPicPr>
        <p:blipFill>
          <a:blip r:embed="rId2"/>
          <a:srcRect l="16057" r="16057"/>
          <a:stretch>
            <a:fillRect/>
          </a:stretch>
        </p:blipFill>
        <p:spPr/>
      </p:pic>
      <p:pic>
        <p:nvPicPr>
          <p:cNvPr id="12" name="Picture Placeholder 11">
            <a:extLst>
              <a:ext uri="{FF2B5EF4-FFF2-40B4-BE49-F238E27FC236}">
                <a16:creationId xmlns:a16="http://schemas.microsoft.com/office/drawing/2014/main" id="{5F249E36-A2DB-4E62-AF3A-8F3BB8EFB46F}"/>
              </a:ext>
            </a:extLst>
          </p:cNvPr>
          <p:cNvPicPr>
            <a:picLocks noGrp="1" noChangeAspect="1"/>
          </p:cNvPicPr>
          <p:nvPr>
            <p:ph type="pic" sz="quarter" idx="14"/>
          </p:nvPr>
        </p:nvPicPr>
        <p:blipFill>
          <a:blip r:embed="rId3"/>
          <a:srcRect l="12866" r="12866"/>
          <a:stretch>
            <a:fillRect/>
          </a:stretch>
        </p:blipFill>
        <p:spPr/>
      </p:pic>
      <p:pic>
        <p:nvPicPr>
          <p:cNvPr id="18" name="Picture Placeholder 17">
            <a:extLst>
              <a:ext uri="{FF2B5EF4-FFF2-40B4-BE49-F238E27FC236}">
                <a16:creationId xmlns:a16="http://schemas.microsoft.com/office/drawing/2014/main" id="{99CC00AE-F55E-4BA1-BEE3-E2BC0D86A4A3}"/>
              </a:ext>
            </a:extLst>
          </p:cNvPr>
          <p:cNvPicPr>
            <a:picLocks noGrp="1" noChangeAspect="1"/>
          </p:cNvPicPr>
          <p:nvPr>
            <p:ph type="pic" sz="quarter" idx="35"/>
          </p:nvPr>
        </p:nvPicPr>
        <p:blipFill>
          <a:blip r:embed="rId4"/>
          <a:srcRect l="12436" r="12436"/>
          <a:stretch>
            <a:fillRect/>
          </a:stretch>
        </p:blipFill>
        <p:spPr/>
      </p:pic>
      <p:sp>
        <p:nvSpPr>
          <p:cNvPr id="20" name="Footer Placeholder 19">
            <a:extLst>
              <a:ext uri="{FF2B5EF4-FFF2-40B4-BE49-F238E27FC236}">
                <a16:creationId xmlns:a16="http://schemas.microsoft.com/office/drawing/2014/main" id="{C6295CE3-9AE7-4E0F-94B1-70E2391E4140}"/>
              </a:ext>
            </a:extLst>
          </p:cNvPr>
          <p:cNvSpPr>
            <a:spLocks noGrp="1"/>
          </p:cNvSpPr>
          <p:nvPr>
            <p:ph type="ftr" sz="quarter" idx="13"/>
          </p:nvPr>
        </p:nvSpPr>
        <p:spPr>
          <a:xfrm>
            <a:off x="9017535" y="6325234"/>
            <a:ext cx="5484930" cy="201532"/>
          </a:xfrm>
        </p:spPr>
        <p:txBody>
          <a:bodyPr/>
          <a:lstStyle/>
          <a:p>
            <a:r>
              <a:rPr lang="en-GB" dirty="0"/>
              <a:t>Copyright: Lime Tree Europe Limited 2019</a:t>
            </a:r>
            <a:endParaRPr lang="en-ZA" dirty="0"/>
          </a:p>
        </p:txBody>
      </p:sp>
      <p:sp>
        <p:nvSpPr>
          <p:cNvPr id="5" name="TextBox 4">
            <a:extLst>
              <a:ext uri="{FF2B5EF4-FFF2-40B4-BE49-F238E27FC236}">
                <a16:creationId xmlns:a16="http://schemas.microsoft.com/office/drawing/2014/main" id="{99635EE8-A6BC-4DA5-BBDB-8DC169852F1C}"/>
              </a:ext>
            </a:extLst>
          </p:cNvPr>
          <p:cNvSpPr txBox="1"/>
          <p:nvPr/>
        </p:nvSpPr>
        <p:spPr>
          <a:xfrm>
            <a:off x="431802" y="1628775"/>
            <a:ext cx="5749924" cy="3785652"/>
          </a:xfrm>
          <a:prstGeom prst="rect">
            <a:avLst/>
          </a:prstGeom>
          <a:noFill/>
        </p:spPr>
        <p:txBody>
          <a:bodyPr wrap="square" rtlCol="0">
            <a:spAutoFit/>
          </a:bodyPr>
          <a:lstStyle/>
          <a:p>
            <a:pPr marL="285750" lvl="0" indent="-285750">
              <a:lnSpc>
                <a:spcPct val="100000"/>
              </a:lnSpc>
              <a:buFont typeface="Arial" panose="020B0604020202020204" pitchFamily="34" charset="0"/>
              <a:buChar char="•"/>
            </a:pPr>
            <a:r>
              <a:rPr lang="en-GB" sz="2400" dirty="0"/>
              <a:t>Set up costs and investments?</a:t>
            </a:r>
          </a:p>
          <a:p>
            <a:pPr marL="285750" lvl="0" indent="-285750">
              <a:lnSpc>
                <a:spcPct val="100000"/>
              </a:lnSpc>
              <a:buFont typeface="Arial" panose="020B0604020202020204" pitchFamily="34" charset="0"/>
              <a:buChar char="•"/>
            </a:pPr>
            <a:r>
              <a:rPr lang="en-GB" sz="2400" dirty="0"/>
              <a:t>Product modifications.</a:t>
            </a:r>
          </a:p>
          <a:p>
            <a:pPr marL="285750" lvl="0" indent="-285750">
              <a:lnSpc>
                <a:spcPct val="100000"/>
              </a:lnSpc>
              <a:buFont typeface="Arial" panose="020B0604020202020204" pitchFamily="34" charset="0"/>
              <a:buChar char="•"/>
            </a:pPr>
            <a:r>
              <a:rPr lang="en-GB" sz="2400" dirty="0"/>
              <a:t>Legislation, standards and regulations.</a:t>
            </a:r>
          </a:p>
          <a:p>
            <a:pPr marL="285750" lvl="0" indent="-285750">
              <a:lnSpc>
                <a:spcPct val="100000"/>
              </a:lnSpc>
              <a:buFont typeface="Arial" panose="020B0604020202020204" pitchFamily="34" charset="0"/>
              <a:buChar char="•"/>
            </a:pPr>
            <a:r>
              <a:rPr lang="en-GB" sz="2400" dirty="0"/>
              <a:t>I.P.</a:t>
            </a:r>
          </a:p>
          <a:p>
            <a:pPr marL="285750" lvl="0" indent="-285750">
              <a:lnSpc>
                <a:spcPct val="100000"/>
              </a:lnSpc>
              <a:buFont typeface="Arial" panose="020B0604020202020204" pitchFamily="34" charset="0"/>
              <a:buChar char="•"/>
            </a:pPr>
            <a:r>
              <a:rPr lang="en-GB" sz="2400" dirty="0"/>
              <a:t>Language and cultural differences.</a:t>
            </a:r>
          </a:p>
          <a:p>
            <a:pPr marL="285750" lvl="0" indent="-285750">
              <a:lnSpc>
                <a:spcPct val="100000"/>
              </a:lnSpc>
              <a:buFont typeface="Arial" panose="020B0604020202020204" pitchFamily="34" charset="0"/>
              <a:buChar char="•"/>
            </a:pPr>
            <a:r>
              <a:rPr lang="en-GB" sz="2400" dirty="0"/>
              <a:t>Distance to markets.</a:t>
            </a:r>
          </a:p>
          <a:p>
            <a:pPr marL="285750" lvl="0" indent="-285750">
              <a:lnSpc>
                <a:spcPct val="100000"/>
              </a:lnSpc>
              <a:buFont typeface="Arial" panose="020B0604020202020204" pitchFamily="34" charset="0"/>
              <a:buChar char="•"/>
            </a:pPr>
            <a:r>
              <a:rPr lang="en-GB" sz="2400" dirty="0"/>
              <a:t>Payment and debt collection.</a:t>
            </a:r>
          </a:p>
          <a:p>
            <a:pPr marL="285750" lvl="0" indent="-285750">
              <a:lnSpc>
                <a:spcPct val="100000"/>
              </a:lnSpc>
              <a:buFont typeface="Arial" panose="020B0604020202020204" pitchFamily="34" charset="0"/>
              <a:buChar char="•"/>
            </a:pPr>
            <a:r>
              <a:rPr lang="en-GB" sz="2400" dirty="0"/>
              <a:t>Extended payment terms / Exchange risks.</a:t>
            </a:r>
          </a:p>
          <a:p>
            <a:pPr marL="285750" lvl="0" indent="-285750">
              <a:lnSpc>
                <a:spcPct val="100000"/>
              </a:lnSpc>
              <a:buFont typeface="Arial" panose="020B0604020202020204" pitchFamily="34" charset="0"/>
              <a:buChar char="•"/>
            </a:pPr>
            <a:r>
              <a:rPr lang="en-GB" sz="2400" dirty="0"/>
              <a:t>Skills to be learnt in marketing, sales and logistics.</a:t>
            </a:r>
          </a:p>
        </p:txBody>
      </p:sp>
    </p:spTree>
    <p:extLst>
      <p:ext uri="{BB962C8B-B14F-4D97-AF65-F5344CB8AC3E}">
        <p14:creationId xmlns:p14="http://schemas.microsoft.com/office/powerpoint/2010/main" val="289385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432000"/>
            <a:ext cx="5472000" cy="645686"/>
          </a:xfrm>
        </p:spPr>
        <p:txBody>
          <a:bodyPr/>
          <a:lstStyle/>
          <a:p>
            <a:r>
              <a:rPr lang="en-GB" b="1" dirty="0">
                <a:solidFill>
                  <a:schemeClr val="tx1"/>
                </a:solidFill>
              </a:rPr>
              <a:t>I</a:t>
            </a:r>
            <a:r>
              <a:rPr lang="en-GB" b="1" dirty="0"/>
              <a:t>nternational Market Research.</a:t>
            </a:r>
            <a:br>
              <a:rPr lang="en-GB" dirty="0"/>
            </a:br>
            <a:endParaRPr lang="en-ZA" b="1" dirty="0">
              <a:solidFill>
                <a:schemeClr val="tx1"/>
              </a:solidFill>
            </a:endParaRP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339702"/>
            <a:ext cx="5472000" cy="1807535"/>
          </a:xfrm>
        </p:spPr>
        <p:txBody>
          <a:bodyPr/>
          <a:lstStyle/>
          <a:p>
            <a:pPr lvl="0"/>
            <a:r>
              <a:rPr lang="en-GB" sz="2400" dirty="0"/>
              <a:t>Why?</a:t>
            </a:r>
          </a:p>
          <a:p>
            <a:pPr lvl="0"/>
            <a:r>
              <a:rPr lang="en-GB" sz="2400" dirty="0"/>
              <a:t>Markets?</a:t>
            </a:r>
          </a:p>
          <a:p>
            <a:pPr lvl="0"/>
            <a:r>
              <a:rPr lang="en-GB" sz="2400" dirty="0"/>
              <a:t>How to start.</a:t>
            </a:r>
          </a:p>
          <a:p>
            <a:pPr lvl="0"/>
            <a:r>
              <a:rPr lang="en-GB" sz="2400" dirty="0"/>
              <a:t>Desk&amp; Online research.</a:t>
            </a:r>
          </a:p>
          <a:p>
            <a:pPr lvl="0"/>
            <a:r>
              <a:rPr lang="en-GB" sz="2400" dirty="0"/>
              <a:t>Primary research.</a:t>
            </a:r>
          </a:p>
          <a:p>
            <a:pPr lvl="0"/>
            <a:r>
              <a:rPr lang="en-GB" sz="2400" dirty="0"/>
              <a:t>Assess Markets..</a:t>
            </a:r>
          </a:p>
          <a:p>
            <a:endParaRPr lang="en-ZA"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4974898"/>
            <a:ext cx="5174143" cy="1217102"/>
          </a:xfrm>
        </p:spPr>
        <p:txBody>
          <a:bodyPr/>
          <a:lstStyle/>
          <a:p>
            <a:pPr marL="0" indent="0">
              <a:buNone/>
            </a:pPr>
            <a:r>
              <a:rPr lang="en-GB" sz="2800" dirty="0"/>
              <a:t> </a:t>
            </a:r>
            <a:r>
              <a:rPr lang="en-GB" sz="3200" b="1" dirty="0">
                <a:solidFill>
                  <a:schemeClr val="tx1"/>
                </a:solidFill>
                <a:latin typeface="+mj-lt"/>
              </a:rPr>
              <a:t> </a:t>
            </a:r>
            <a:endParaRPr lang="en-GB" dirty="0"/>
          </a:p>
          <a:p>
            <a:pPr marL="0" indent="0">
              <a:buNone/>
            </a:pPr>
            <a:r>
              <a:rPr lang="en-GB" dirty="0"/>
              <a:t>                </a:t>
            </a:r>
          </a:p>
          <a:p>
            <a:pPr marL="0" indent="0">
              <a:buNone/>
            </a:pPr>
            <a:endParaRPr lang="en-GB" dirty="0"/>
          </a:p>
          <a:p>
            <a:pPr marL="0" indent="0">
              <a:buNone/>
            </a:pPr>
            <a:endParaRPr lang="en-GB" dirty="0"/>
          </a:p>
          <a:p>
            <a:pPr marL="0" indent="0">
              <a:buNone/>
            </a:pPr>
            <a:endParaRPr lang="en-ZA" sz="3200" b="1" dirty="0">
              <a:solidFill>
                <a:schemeClr val="tx1"/>
              </a:solidFill>
              <a:latin typeface="+mj-lt"/>
            </a:endParaRPr>
          </a:p>
        </p:txBody>
      </p:sp>
      <p:sp>
        <p:nvSpPr>
          <p:cNvPr id="66" name="Freeform 5" descr="Hollow accent block">
            <a:extLst>
              <a:ext uri="{FF2B5EF4-FFF2-40B4-BE49-F238E27FC236}">
                <a16:creationId xmlns:a16="http://schemas.microsoft.com/office/drawing/2014/main" id="{3EEE5409-3F6C-485D-B4C2-5247917F1018}"/>
              </a:ext>
              <a:ext uri="{C183D7F6-B498-43B3-948B-1728B52AA6E4}">
                <adec:decorative xmlns:adec="http://schemas.microsoft.com/office/drawing/2017/decorative"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7" name="Freeform 5" descr="Solid accent block">
            <a:extLst>
              <a:ext uri="{FF2B5EF4-FFF2-40B4-BE49-F238E27FC236}">
                <a16:creationId xmlns:a16="http://schemas.microsoft.com/office/drawing/2014/main" id="{0D74D4D5-6A4C-4248-8A92-B8CA1C918EB6}"/>
              </a:ext>
              <a:ext uri="{C183D7F6-B498-43B3-948B-1728B52AA6E4}">
                <adec:decorative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pic>
        <p:nvPicPr>
          <p:cNvPr id="13" name="Picture Placeholder 12">
            <a:extLst>
              <a:ext uri="{FF2B5EF4-FFF2-40B4-BE49-F238E27FC236}">
                <a16:creationId xmlns:a16="http://schemas.microsoft.com/office/drawing/2014/main" id="{CD779E0D-FBF8-423D-924B-27A20A8FC494}"/>
              </a:ext>
            </a:extLst>
          </p:cNvPr>
          <p:cNvPicPr>
            <a:picLocks noGrp="1" noChangeAspect="1"/>
          </p:cNvPicPr>
          <p:nvPr>
            <p:ph type="pic" sz="quarter" idx="36"/>
          </p:nvPr>
        </p:nvPicPr>
        <p:blipFill>
          <a:blip r:embed="rId2"/>
          <a:srcRect l="18285" r="18285"/>
          <a:stretch>
            <a:fillRect/>
          </a:stretch>
        </p:blipFill>
        <p:spPr/>
      </p:pic>
      <p:sp>
        <p:nvSpPr>
          <p:cNvPr id="14" name="Footer Placeholder 13">
            <a:extLst>
              <a:ext uri="{FF2B5EF4-FFF2-40B4-BE49-F238E27FC236}">
                <a16:creationId xmlns:a16="http://schemas.microsoft.com/office/drawing/2014/main" id="{BD90383F-1284-4FDB-8E1F-9630898ADC1A}"/>
              </a:ext>
            </a:extLst>
          </p:cNvPr>
          <p:cNvSpPr>
            <a:spLocks noGrp="1"/>
          </p:cNvSpPr>
          <p:nvPr>
            <p:ph type="ftr" sz="quarter" idx="13"/>
          </p:nvPr>
        </p:nvSpPr>
        <p:spPr>
          <a:xfrm>
            <a:off x="8922858" y="6386872"/>
            <a:ext cx="5484930" cy="201532"/>
          </a:xfrm>
        </p:spPr>
        <p:txBody>
          <a:bodyPr/>
          <a:lstStyle/>
          <a:p>
            <a:r>
              <a:rPr lang="en-GB" dirty="0"/>
              <a:t>Copyright: Lime Tree Europe Limited 2019</a:t>
            </a:r>
            <a:endParaRPr lang="en-ZA" dirty="0"/>
          </a:p>
        </p:txBody>
      </p:sp>
    </p:spTree>
    <p:extLst>
      <p:ext uri="{BB962C8B-B14F-4D97-AF65-F5344CB8AC3E}">
        <p14:creationId xmlns:p14="http://schemas.microsoft.com/office/powerpoint/2010/main" val="293841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431999"/>
            <a:ext cx="5368725" cy="744149"/>
          </a:xfrm>
        </p:spPr>
        <p:txBody>
          <a:bodyPr/>
          <a:lstStyle/>
          <a:p>
            <a:r>
              <a:rPr lang="en-GB" b="1" dirty="0"/>
              <a:t>Why?</a:t>
            </a:r>
            <a:endParaRPr lang="en-ZA" b="1" dirty="0">
              <a:solidFill>
                <a:schemeClr val="tx1"/>
              </a:solidFill>
            </a:endParaRP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1458685"/>
            <a:ext cx="5472000" cy="4513489"/>
          </a:xfrm>
        </p:spPr>
        <p:txBody>
          <a:bodyPr/>
          <a:lstStyle/>
          <a:p>
            <a:r>
              <a:rPr lang="en-GB" dirty="0"/>
              <a:t> </a:t>
            </a:r>
          </a:p>
          <a:p>
            <a:endParaRPr lang="en-ZA"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4300422"/>
            <a:ext cx="5472000" cy="2125239"/>
          </a:xfrm>
        </p:spPr>
        <p:txBody>
          <a:bodyPr/>
          <a:lstStyle/>
          <a:p>
            <a:pPr marL="0" indent="0">
              <a:buNone/>
            </a:pPr>
            <a:r>
              <a:rPr lang="en-GB" sz="3200" b="1" dirty="0">
                <a:latin typeface="+mj-lt"/>
              </a:rPr>
              <a:t> </a:t>
            </a:r>
            <a:endParaRPr lang="en-GB" sz="3200" b="1" dirty="0">
              <a:solidFill>
                <a:schemeClr val="tx1"/>
              </a:solidFill>
              <a:latin typeface="+mj-lt"/>
            </a:endParaRPr>
          </a:p>
          <a:p>
            <a:pPr marL="0" indent="0">
              <a:buNone/>
            </a:pPr>
            <a:r>
              <a:rPr lang="en-GB" dirty="0"/>
              <a:t> </a:t>
            </a:r>
            <a:endParaRPr lang="en-ZA" sz="3200" b="1" dirty="0">
              <a:latin typeface="+mj-lt"/>
            </a:endParaRPr>
          </a:p>
        </p:txBody>
      </p:sp>
      <p:pic>
        <p:nvPicPr>
          <p:cNvPr id="8" name="Picture Placeholder 7">
            <a:extLst>
              <a:ext uri="{FF2B5EF4-FFF2-40B4-BE49-F238E27FC236}">
                <a16:creationId xmlns:a16="http://schemas.microsoft.com/office/drawing/2014/main" id="{E9D7A43A-BF26-4FCC-A5DD-D2F1B60A183D}"/>
              </a:ext>
            </a:extLst>
          </p:cNvPr>
          <p:cNvPicPr>
            <a:picLocks noGrp="1" noChangeAspect="1"/>
          </p:cNvPicPr>
          <p:nvPr>
            <p:ph type="pic" sz="quarter" idx="34"/>
          </p:nvPr>
        </p:nvPicPr>
        <p:blipFill>
          <a:blip r:embed="rId2"/>
          <a:srcRect l="21714" r="21714"/>
          <a:stretch>
            <a:fillRect/>
          </a:stretch>
        </p:blipFill>
        <p:spPr/>
      </p:pic>
      <p:pic>
        <p:nvPicPr>
          <p:cNvPr id="12" name="Picture Placeholder 11">
            <a:extLst>
              <a:ext uri="{FF2B5EF4-FFF2-40B4-BE49-F238E27FC236}">
                <a16:creationId xmlns:a16="http://schemas.microsoft.com/office/drawing/2014/main" id="{1D24C9D4-5D0D-4267-A3EF-69741D37C45D}"/>
              </a:ext>
            </a:extLst>
          </p:cNvPr>
          <p:cNvPicPr>
            <a:picLocks noGrp="1" noChangeAspect="1"/>
          </p:cNvPicPr>
          <p:nvPr>
            <p:ph type="pic" sz="quarter" idx="14"/>
          </p:nvPr>
        </p:nvPicPr>
        <p:blipFill>
          <a:blip r:embed="rId3"/>
          <a:srcRect l="12392" r="12392"/>
          <a:stretch>
            <a:fillRect/>
          </a:stretch>
        </p:blipFill>
        <p:spPr/>
      </p:pic>
      <p:sp>
        <p:nvSpPr>
          <p:cNvPr id="20" name="Footer Placeholder 19">
            <a:extLst>
              <a:ext uri="{FF2B5EF4-FFF2-40B4-BE49-F238E27FC236}">
                <a16:creationId xmlns:a16="http://schemas.microsoft.com/office/drawing/2014/main" id="{D6312410-9B26-4334-904B-4299932C0C7F}"/>
              </a:ext>
            </a:extLst>
          </p:cNvPr>
          <p:cNvSpPr>
            <a:spLocks noGrp="1"/>
          </p:cNvSpPr>
          <p:nvPr>
            <p:ph type="ftr" sz="quarter" idx="13"/>
          </p:nvPr>
        </p:nvSpPr>
        <p:spPr>
          <a:xfrm>
            <a:off x="9013370" y="6224129"/>
            <a:ext cx="5308787" cy="459700"/>
          </a:xfrm>
        </p:spPr>
        <p:txBody>
          <a:bodyPr/>
          <a:lstStyle/>
          <a:p>
            <a:r>
              <a:rPr lang="en-GB" dirty="0"/>
              <a:t>Copyright: Lime Tree Europe Limited 2019</a:t>
            </a:r>
            <a:endParaRPr lang="en-ZA" dirty="0"/>
          </a:p>
        </p:txBody>
      </p:sp>
      <p:pic>
        <p:nvPicPr>
          <p:cNvPr id="7" name="Picture Placeholder 6">
            <a:extLst>
              <a:ext uri="{FF2B5EF4-FFF2-40B4-BE49-F238E27FC236}">
                <a16:creationId xmlns:a16="http://schemas.microsoft.com/office/drawing/2014/main" id="{909A1AC5-91E9-4EB7-96ED-8EF431E525C9}"/>
              </a:ext>
            </a:extLst>
          </p:cNvPr>
          <p:cNvPicPr>
            <a:picLocks noGrp="1" noChangeAspect="1"/>
          </p:cNvPicPr>
          <p:nvPr>
            <p:ph type="pic" sz="quarter" idx="35"/>
          </p:nvPr>
        </p:nvPicPr>
        <p:blipFill>
          <a:blip r:embed="rId4"/>
          <a:srcRect l="7452" r="7452"/>
          <a:stretch>
            <a:fillRect/>
          </a:stretch>
        </p:blipFill>
        <p:spPr/>
      </p:pic>
      <p:sp>
        <p:nvSpPr>
          <p:cNvPr id="5" name="TextBox 4">
            <a:extLst>
              <a:ext uri="{FF2B5EF4-FFF2-40B4-BE49-F238E27FC236}">
                <a16:creationId xmlns:a16="http://schemas.microsoft.com/office/drawing/2014/main" id="{292DB3C3-7D63-4C06-A4BD-7C3BC454B2E8}"/>
              </a:ext>
            </a:extLst>
          </p:cNvPr>
          <p:cNvSpPr txBox="1"/>
          <p:nvPr/>
        </p:nvSpPr>
        <p:spPr>
          <a:xfrm>
            <a:off x="431602" y="1657350"/>
            <a:ext cx="5064323" cy="2677656"/>
          </a:xfrm>
          <a:prstGeom prst="rect">
            <a:avLst/>
          </a:prstGeom>
          <a:noFill/>
        </p:spPr>
        <p:txBody>
          <a:bodyPr wrap="square" rtlCol="0">
            <a:spAutoFit/>
          </a:bodyPr>
          <a:lstStyle/>
          <a:p>
            <a:pPr marL="285750" lvl="0" indent="-285750">
              <a:buFont typeface="Arial" panose="020B0604020202020204" pitchFamily="34" charset="0"/>
              <a:buChar char="•"/>
            </a:pPr>
            <a:r>
              <a:rPr lang="en-GB" sz="2400" dirty="0"/>
              <a:t>Consider the benefits of exporting to you as a company.</a:t>
            </a:r>
          </a:p>
          <a:p>
            <a:pPr marL="285750" lvl="0" indent="-285750">
              <a:buFont typeface="Arial" panose="020B0604020202020204" pitchFamily="34" charset="0"/>
              <a:buChar char="•"/>
            </a:pPr>
            <a:r>
              <a:rPr lang="en-GB" sz="2400" dirty="0"/>
              <a:t>Where do I start?</a:t>
            </a:r>
          </a:p>
          <a:p>
            <a:pPr marL="285750" lvl="0" indent="-285750">
              <a:buFont typeface="Arial" panose="020B0604020202020204" pitchFamily="34" charset="0"/>
              <a:buChar char="•"/>
            </a:pPr>
            <a:r>
              <a:rPr lang="en-GB" sz="2400" dirty="0"/>
              <a:t>Evaluate barriers to trade.</a:t>
            </a:r>
          </a:p>
          <a:p>
            <a:pPr marL="285750" lvl="0" indent="-285750">
              <a:buFont typeface="Arial" panose="020B0604020202020204" pitchFamily="34" charset="0"/>
              <a:buChar char="•"/>
            </a:pPr>
            <a:r>
              <a:rPr lang="en-GB" sz="2400" dirty="0"/>
              <a:t>Avoid costly mistakes.</a:t>
            </a:r>
          </a:p>
          <a:p>
            <a:pPr marL="285750" lvl="0" indent="-285750">
              <a:buFont typeface="Arial" panose="020B0604020202020204" pitchFamily="34" charset="0"/>
              <a:buChar char="•"/>
            </a:pPr>
            <a:r>
              <a:rPr lang="en-GB" sz="2400" dirty="0"/>
              <a:t>Prioritise market choice.</a:t>
            </a:r>
          </a:p>
          <a:p>
            <a:pPr marL="285750" lvl="0" indent="-285750">
              <a:buFont typeface="Arial" panose="020B0604020202020204" pitchFamily="34" charset="0"/>
              <a:buChar char="•"/>
            </a:pPr>
            <a:r>
              <a:rPr lang="en-GB" sz="2400" dirty="0"/>
              <a:t>Chose a market entry strategy.</a:t>
            </a:r>
          </a:p>
        </p:txBody>
      </p:sp>
    </p:spTree>
    <p:extLst>
      <p:ext uri="{BB962C8B-B14F-4D97-AF65-F5344CB8AC3E}">
        <p14:creationId xmlns:p14="http://schemas.microsoft.com/office/powerpoint/2010/main" val="93284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GB" b="1" dirty="0"/>
              <a:t>Markets?</a:t>
            </a:r>
            <a:endParaRPr lang="en-ZA" b="1" dirty="0"/>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431801" y="1236374"/>
            <a:ext cx="5472000" cy="2992726"/>
          </a:xfrm>
        </p:spPr>
        <p:txBody>
          <a:bodyPr/>
          <a:lstStyle/>
          <a:p>
            <a:pPr marL="285750" lvl="0" indent="-285750">
              <a:buFont typeface="Arial" panose="020B0604020202020204" pitchFamily="34" charset="0"/>
              <a:buChar char="•"/>
            </a:pPr>
            <a:r>
              <a:rPr lang="en-GB" sz="2400" dirty="0"/>
              <a:t>How do I chose a market?</a:t>
            </a:r>
          </a:p>
          <a:p>
            <a:pPr marL="285750" lvl="0" indent="-285750">
              <a:buFont typeface="Arial" panose="020B0604020202020204" pitchFamily="34" charset="0"/>
              <a:buChar char="•"/>
            </a:pPr>
            <a:r>
              <a:rPr lang="en-GB" sz="2400" dirty="0"/>
              <a:t>We want to export everywhere! </a:t>
            </a:r>
          </a:p>
          <a:p>
            <a:pPr marL="285750" lvl="0" indent="-285750">
              <a:buFont typeface="Arial" panose="020B0604020202020204" pitchFamily="34" charset="0"/>
              <a:buChar char="•"/>
            </a:pPr>
            <a:r>
              <a:rPr lang="en-GB" sz="2400" dirty="0"/>
              <a:t>Do you want to do business there?</a:t>
            </a:r>
          </a:p>
          <a:p>
            <a:pPr marL="285750" lvl="0" indent="-285750">
              <a:buFont typeface="Arial" panose="020B0604020202020204" pitchFamily="34" charset="0"/>
              <a:buChar char="•"/>
            </a:pPr>
            <a:r>
              <a:rPr lang="en-GB" sz="2400" dirty="0"/>
              <a:t>Do your competitors sell there?</a:t>
            </a:r>
          </a:p>
          <a:p>
            <a:pPr marL="285750" lvl="0" indent="-285750">
              <a:buFont typeface="Arial" panose="020B0604020202020204" pitchFamily="34" charset="0"/>
              <a:buChar char="•"/>
            </a:pPr>
            <a:r>
              <a:rPr lang="en-GB" sz="2400" dirty="0"/>
              <a:t>Do they speak the same language?</a:t>
            </a:r>
          </a:p>
          <a:p>
            <a:pPr marL="285750" lvl="0" indent="-285750">
              <a:buFont typeface="Arial" panose="020B0604020202020204" pitchFamily="34" charset="0"/>
              <a:buChar char="•"/>
            </a:pPr>
            <a:r>
              <a:rPr lang="en-GB" sz="2400" dirty="0"/>
              <a:t>Do you want to go there?</a:t>
            </a:r>
          </a:p>
          <a:p>
            <a:endParaRPr lang="en-ZA" dirty="0"/>
          </a:p>
        </p:txBody>
      </p:sp>
      <p:sp>
        <p:nvSpPr>
          <p:cNvPr id="15" name="Freeform 5" descr="Hollow image accent">
            <a:extLst>
              <a:ext uri="{FF2B5EF4-FFF2-40B4-BE49-F238E27FC236}">
                <a16:creationId xmlns:a16="http://schemas.microsoft.com/office/drawing/2014/main" id="{764DA446-807B-4C83-BB5A-59E3FABC93F3}"/>
              </a:ext>
              <a:ext uri="{C183D7F6-B498-43B3-948B-1728B52AA6E4}">
                <adec:decorative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24" name="Footer Placeholder 23">
            <a:extLst>
              <a:ext uri="{FF2B5EF4-FFF2-40B4-BE49-F238E27FC236}">
                <a16:creationId xmlns:a16="http://schemas.microsoft.com/office/drawing/2014/main" id="{616F3833-EB27-45CC-AC40-1BB6984AF4DE}"/>
              </a:ext>
            </a:extLst>
          </p:cNvPr>
          <p:cNvSpPr>
            <a:spLocks noGrp="1"/>
          </p:cNvSpPr>
          <p:nvPr>
            <p:ph type="ftr" sz="quarter" idx="13"/>
          </p:nvPr>
        </p:nvSpPr>
        <p:spPr>
          <a:xfrm>
            <a:off x="9101470" y="6277243"/>
            <a:ext cx="2753073" cy="368727"/>
          </a:xfrm>
        </p:spPr>
        <p:txBody>
          <a:bodyPr/>
          <a:lstStyle/>
          <a:p>
            <a:r>
              <a:rPr lang="en-GB" dirty="0"/>
              <a:t>Copyright: Lime Tree Europe Limited 2019</a:t>
            </a:r>
            <a:endParaRPr lang="en-ZA" dirty="0"/>
          </a:p>
        </p:txBody>
      </p:sp>
      <p:sp>
        <p:nvSpPr>
          <p:cNvPr id="6" name="Content Placeholder 5">
            <a:extLst>
              <a:ext uri="{FF2B5EF4-FFF2-40B4-BE49-F238E27FC236}">
                <a16:creationId xmlns:a16="http://schemas.microsoft.com/office/drawing/2014/main" id="{AF17B7DB-6E54-4357-9F9A-5A9BDF0E143E}"/>
              </a:ext>
            </a:extLst>
          </p:cNvPr>
          <p:cNvSpPr>
            <a:spLocks noGrp="1"/>
          </p:cNvSpPr>
          <p:nvPr>
            <p:ph sz="half" idx="1"/>
          </p:nvPr>
        </p:nvSpPr>
        <p:spPr>
          <a:xfrm>
            <a:off x="432000" y="4229100"/>
            <a:ext cx="5472000" cy="2333623"/>
          </a:xfrm>
        </p:spPr>
        <p:txBody>
          <a:bodyPr/>
          <a:lstStyle/>
          <a:p>
            <a:pPr marL="0" lvl="0" indent="0">
              <a:lnSpc>
                <a:spcPct val="100000"/>
              </a:lnSpc>
              <a:buClr>
                <a:srgbClr val="4F81BD"/>
              </a:buClr>
              <a:buSzPct val="100000"/>
              <a:buNone/>
            </a:pPr>
            <a:endParaRPr lang="en-GB" dirty="0">
              <a:solidFill>
                <a:srgbClr val="000000"/>
              </a:solidFill>
              <a:latin typeface="Century Gothic"/>
            </a:endParaRPr>
          </a:p>
          <a:p>
            <a:pPr marL="0" indent="0">
              <a:buNone/>
            </a:pPr>
            <a:endParaRPr lang="en-GB" dirty="0"/>
          </a:p>
        </p:txBody>
      </p:sp>
      <p:pic>
        <p:nvPicPr>
          <p:cNvPr id="14" name="Picture Placeholder 13">
            <a:extLst>
              <a:ext uri="{FF2B5EF4-FFF2-40B4-BE49-F238E27FC236}">
                <a16:creationId xmlns:a16="http://schemas.microsoft.com/office/drawing/2014/main" id="{79DCD511-7C44-45B5-9F9F-B415258723FF}"/>
              </a:ext>
            </a:extLst>
          </p:cNvPr>
          <p:cNvPicPr>
            <a:picLocks noGrp="1" noChangeAspect="1"/>
          </p:cNvPicPr>
          <p:nvPr>
            <p:ph type="pic" sz="quarter" idx="14"/>
          </p:nvPr>
        </p:nvPicPr>
        <p:blipFill>
          <a:blip r:embed="rId2"/>
          <a:srcRect l="26072" r="26072"/>
          <a:stretch>
            <a:fillRect/>
          </a:stretch>
        </p:blipFill>
        <p:spPr>
          <a:xfrm>
            <a:off x="6649075" y="1577933"/>
            <a:ext cx="4904790" cy="4333769"/>
          </a:xfrm>
        </p:spPr>
      </p:pic>
    </p:spTree>
    <p:extLst>
      <p:ext uri="{BB962C8B-B14F-4D97-AF65-F5344CB8AC3E}">
        <p14:creationId xmlns:p14="http://schemas.microsoft.com/office/powerpoint/2010/main" val="132974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152400"/>
            <a:ext cx="5472000" cy="711600"/>
          </a:xfrm>
        </p:spPr>
        <p:txBody>
          <a:bodyPr/>
          <a:lstStyle/>
          <a:p>
            <a:r>
              <a:rPr lang="en-GB" dirty="0">
                <a:solidFill>
                  <a:schemeClr val="tx1"/>
                </a:solidFill>
              </a:rPr>
              <a:t> </a:t>
            </a:r>
            <a:br>
              <a:rPr lang="en-GB" dirty="0"/>
            </a:br>
            <a:r>
              <a:rPr lang="en-GB" b="1" dirty="0"/>
              <a:t>How do I start?</a:t>
            </a:r>
            <a:endParaRPr lang="en-ZA" b="1" dirty="0">
              <a:solidFill>
                <a:schemeClr val="tx1"/>
              </a:solidFill>
            </a:endParaRPr>
          </a:p>
        </p:txBody>
      </p:sp>
      <p:sp>
        <p:nvSpPr>
          <p:cNvPr id="3" name="Text Placeholder 2">
            <a:extLst>
              <a:ext uri="{FF2B5EF4-FFF2-40B4-BE49-F238E27FC236}">
                <a16:creationId xmlns:a16="http://schemas.microsoft.com/office/drawing/2014/main" id="{97C06D93-65F2-4552-88CF-83318CBE2CFC}"/>
              </a:ext>
            </a:extLst>
          </p:cNvPr>
          <p:cNvSpPr>
            <a:spLocks noGrp="1"/>
          </p:cNvSpPr>
          <p:nvPr>
            <p:ph type="body" sz="quarter" idx="32"/>
          </p:nvPr>
        </p:nvSpPr>
        <p:spPr>
          <a:xfrm>
            <a:off x="431801" y="981076"/>
            <a:ext cx="5472000" cy="5174924"/>
          </a:xfrm>
        </p:spPr>
        <p:txBody>
          <a:bodyPr/>
          <a:lstStyle/>
          <a:p>
            <a:pPr marL="285750" lvl="0" indent="-285750">
              <a:lnSpc>
                <a:spcPct val="110000"/>
              </a:lnSpc>
              <a:buFont typeface="Arial" panose="020B0604020202020204" pitchFamily="34" charset="0"/>
              <a:buChar char="•"/>
            </a:pPr>
            <a:r>
              <a:rPr lang="en-GB" sz="2400" dirty="0"/>
              <a:t>Current enquiries.</a:t>
            </a:r>
          </a:p>
          <a:p>
            <a:pPr marL="285750" lvl="0" indent="-285750">
              <a:lnSpc>
                <a:spcPct val="110000"/>
              </a:lnSpc>
              <a:buFont typeface="Arial" panose="020B0604020202020204" pitchFamily="34" charset="0"/>
              <a:buChar char="•"/>
            </a:pPr>
            <a:r>
              <a:rPr lang="en-GB" sz="2400" dirty="0"/>
              <a:t>Website traffic.</a:t>
            </a:r>
          </a:p>
          <a:p>
            <a:pPr marL="285750" lvl="0" indent="-285750">
              <a:lnSpc>
                <a:spcPct val="110000"/>
              </a:lnSpc>
              <a:buFont typeface="Arial" panose="020B0604020202020204" pitchFamily="34" charset="0"/>
              <a:buChar char="•"/>
            </a:pPr>
            <a:r>
              <a:rPr lang="en-GB" sz="2400" dirty="0"/>
              <a:t>Previous trade experience.</a:t>
            </a:r>
          </a:p>
          <a:p>
            <a:pPr marL="285750" lvl="0" indent="-285750">
              <a:lnSpc>
                <a:spcPct val="110000"/>
              </a:lnSpc>
              <a:buFont typeface="Arial" panose="020B0604020202020204" pitchFamily="34" charset="0"/>
              <a:buChar char="•"/>
            </a:pPr>
            <a:r>
              <a:rPr lang="en-GB" sz="2400" dirty="0"/>
              <a:t>Compatible markets – language, culture, history.</a:t>
            </a:r>
          </a:p>
          <a:p>
            <a:pPr marL="285750" lvl="0" indent="-285750">
              <a:lnSpc>
                <a:spcPct val="110000"/>
              </a:lnSpc>
              <a:buFont typeface="Arial" panose="020B0604020202020204" pitchFamily="34" charset="0"/>
              <a:buChar char="•"/>
            </a:pPr>
            <a:r>
              <a:rPr lang="en-GB" sz="2400" dirty="0"/>
              <a:t>Ease of access.</a:t>
            </a:r>
          </a:p>
          <a:p>
            <a:pPr marL="285750" lvl="0" indent="-285750">
              <a:lnSpc>
                <a:spcPct val="110000"/>
              </a:lnSpc>
              <a:buFont typeface="Arial" panose="020B0604020202020204" pitchFamily="34" charset="0"/>
              <a:buChar char="•"/>
            </a:pPr>
            <a:r>
              <a:rPr lang="en-GB" sz="2400" dirty="0"/>
              <a:t>Do you have people in the company with linguistic ability?</a:t>
            </a:r>
          </a:p>
          <a:p>
            <a:pPr marL="285750" lvl="0" indent="-285750">
              <a:lnSpc>
                <a:spcPct val="110000"/>
              </a:lnSpc>
              <a:buFont typeface="Arial" panose="020B0604020202020204" pitchFamily="34" charset="0"/>
              <a:buChar char="•"/>
            </a:pPr>
            <a:r>
              <a:rPr lang="en-GB" sz="2400" dirty="0"/>
              <a:t>Do your competitors sell there?</a:t>
            </a:r>
          </a:p>
          <a:p>
            <a:pPr marL="285750" lvl="0" indent="-285750">
              <a:lnSpc>
                <a:spcPct val="110000"/>
              </a:lnSpc>
              <a:buFont typeface="Arial" panose="020B0604020202020204" pitchFamily="34" charset="0"/>
              <a:buChar char="•"/>
            </a:pPr>
            <a:r>
              <a:rPr lang="en-GB" sz="2400" dirty="0"/>
              <a:t>Research, markets with high growth.</a:t>
            </a:r>
            <a:endParaRPr lang="en-ZA" sz="2400" dirty="0"/>
          </a:p>
        </p:txBody>
      </p:sp>
      <p:sp>
        <p:nvSpPr>
          <p:cNvPr id="29" name="Content Placeholder 28">
            <a:extLst>
              <a:ext uri="{FF2B5EF4-FFF2-40B4-BE49-F238E27FC236}">
                <a16:creationId xmlns:a16="http://schemas.microsoft.com/office/drawing/2014/main" id="{07FF37F8-D747-444C-8664-2DF836965C77}"/>
              </a:ext>
            </a:extLst>
          </p:cNvPr>
          <p:cNvSpPr>
            <a:spLocks noGrp="1"/>
          </p:cNvSpPr>
          <p:nvPr>
            <p:ph sz="half" idx="1"/>
          </p:nvPr>
        </p:nvSpPr>
        <p:spPr>
          <a:xfrm>
            <a:off x="432000" y="3147238"/>
            <a:ext cx="5472000" cy="3008762"/>
          </a:xfrm>
        </p:spPr>
        <p:txBody>
          <a:bodyPr/>
          <a:lstStyle/>
          <a:p>
            <a:pPr marL="0" indent="0">
              <a:buNone/>
            </a:pPr>
            <a:r>
              <a:rPr lang="en-GB" sz="3200" b="1" dirty="0">
                <a:solidFill>
                  <a:schemeClr val="tx1"/>
                </a:solidFill>
                <a:latin typeface="+mj-lt"/>
              </a:rPr>
              <a:t> </a:t>
            </a:r>
            <a:endParaRPr lang="en-ZA" sz="3200" b="1" dirty="0">
              <a:solidFill>
                <a:schemeClr val="tx1"/>
              </a:solidFill>
              <a:latin typeface="+mj-lt"/>
            </a:endParaRPr>
          </a:p>
          <a:p>
            <a:pPr marL="0" indent="0">
              <a:buNone/>
            </a:pPr>
            <a:r>
              <a:rPr lang="en-GB" dirty="0"/>
              <a:t>  </a:t>
            </a:r>
          </a:p>
          <a:p>
            <a:pPr marL="0" indent="0">
              <a:buNone/>
            </a:pPr>
            <a:endParaRPr lang="en-ZA" sz="2800" dirty="0">
              <a:solidFill>
                <a:schemeClr val="tx1"/>
              </a:solidFill>
            </a:endParaRPr>
          </a:p>
        </p:txBody>
      </p:sp>
      <p:sp>
        <p:nvSpPr>
          <p:cNvPr id="66" name="Freeform 5" descr="Hollow accent block">
            <a:extLst>
              <a:ext uri="{FF2B5EF4-FFF2-40B4-BE49-F238E27FC236}">
                <a16:creationId xmlns:a16="http://schemas.microsoft.com/office/drawing/2014/main" id="{3EEE5409-3F6C-485D-B4C2-5247917F1018}"/>
              </a:ext>
              <a:ext uri="{C183D7F6-B498-43B3-948B-1728B52AA6E4}">
                <adec:decorative xmlns:adec="http://schemas.microsoft.com/office/drawing/2017/decorative"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67" name="Freeform 5" descr="Solid accent block">
            <a:extLst>
              <a:ext uri="{FF2B5EF4-FFF2-40B4-BE49-F238E27FC236}">
                <a16:creationId xmlns:a16="http://schemas.microsoft.com/office/drawing/2014/main" id="{0D74D4D5-6A4C-4248-8A92-B8CA1C918EB6}"/>
              </a:ext>
              <a:ext uri="{C183D7F6-B498-43B3-948B-1728B52AA6E4}">
                <adec:decorative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ZA" dirty="0"/>
          </a:p>
        </p:txBody>
      </p:sp>
      <p:sp>
        <p:nvSpPr>
          <p:cNvPr id="10" name="Footer Placeholder 9">
            <a:extLst>
              <a:ext uri="{FF2B5EF4-FFF2-40B4-BE49-F238E27FC236}">
                <a16:creationId xmlns:a16="http://schemas.microsoft.com/office/drawing/2014/main" id="{04C2AC2B-1F27-4EC0-87A3-6CE9E9DE6247}"/>
              </a:ext>
            </a:extLst>
          </p:cNvPr>
          <p:cNvSpPr>
            <a:spLocks noGrp="1"/>
          </p:cNvSpPr>
          <p:nvPr>
            <p:ph type="ftr" sz="quarter" idx="13"/>
          </p:nvPr>
        </p:nvSpPr>
        <p:spPr>
          <a:xfrm>
            <a:off x="8878185" y="6380520"/>
            <a:ext cx="2758327" cy="207884"/>
          </a:xfrm>
        </p:spPr>
        <p:txBody>
          <a:bodyPr/>
          <a:lstStyle/>
          <a:p>
            <a:r>
              <a:rPr lang="en-GB" dirty="0"/>
              <a:t>Copyright: Lime Tree Europe Limited 2019</a:t>
            </a:r>
            <a:endParaRPr lang="en-ZA" dirty="0"/>
          </a:p>
        </p:txBody>
      </p:sp>
      <p:pic>
        <p:nvPicPr>
          <p:cNvPr id="13" name="Picture Placeholder 12">
            <a:extLst>
              <a:ext uri="{FF2B5EF4-FFF2-40B4-BE49-F238E27FC236}">
                <a16:creationId xmlns:a16="http://schemas.microsoft.com/office/drawing/2014/main" id="{A2E64BBC-81F7-432B-8408-5F3F0B2D0E38}"/>
              </a:ext>
            </a:extLst>
          </p:cNvPr>
          <p:cNvPicPr>
            <a:picLocks noGrp="1" noChangeAspect="1"/>
          </p:cNvPicPr>
          <p:nvPr>
            <p:ph type="pic" sz="quarter" idx="36"/>
          </p:nvPr>
        </p:nvPicPr>
        <p:blipFill>
          <a:blip r:embed="rId2"/>
          <a:srcRect l="18225" r="18225"/>
          <a:stretch>
            <a:fillRect/>
          </a:stretch>
        </p:blipFill>
        <p:spPr/>
      </p:pic>
    </p:spTree>
    <p:extLst>
      <p:ext uri="{BB962C8B-B14F-4D97-AF65-F5344CB8AC3E}">
        <p14:creationId xmlns:p14="http://schemas.microsoft.com/office/powerpoint/2010/main" val="3490907366"/>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ometric Presentation Layout_SB - v5.potx" id="{D23EA009-1275-445B-9B7F-C601617D2B1D}" vid="{30A9F54A-813B-40F2-AB5B-755CECE9C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1166</Words>
  <Application>Microsoft Office PowerPoint</Application>
  <PresentationFormat>Widescreen</PresentationFormat>
  <Paragraphs>196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Corbel</vt:lpstr>
      <vt:lpstr>Times New Roman</vt:lpstr>
      <vt:lpstr>Office Theme</vt:lpstr>
      <vt:lpstr>A brief introduction to International Trade</vt:lpstr>
      <vt:lpstr>PowerPoint Presentation</vt:lpstr>
      <vt:lpstr>Are you ready to export?.</vt:lpstr>
      <vt:lpstr>The rewards.</vt:lpstr>
      <vt:lpstr>The risks.</vt:lpstr>
      <vt:lpstr>International Market Research. </vt:lpstr>
      <vt:lpstr>Why?</vt:lpstr>
      <vt:lpstr>Markets?</vt:lpstr>
      <vt:lpstr>  How do I start?</vt:lpstr>
      <vt:lpstr> Desk research.</vt:lpstr>
      <vt:lpstr>   Primary research.</vt:lpstr>
      <vt:lpstr>Screen potential markets.</vt:lpstr>
      <vt:lpstr>Trading overseas.</vt:lpstr>
      <vt:lpstr>What are the barriers?</vt:lpstr>
      <vt:lpstr>Agents &amp; Distributors. </vt:lpstr>
      <vt:lpstr>Incoterms.</vt:lpstr>
      <vt:lpstr>What are they?</vt:lpstr>
      <vt:lpstr>International risk.</vt:lpstr>
      <vt:lpstr>Managing your price.</vt:lpstr>
      <vt:lpstr>The next steps.</vt:lpstr>
      <vt:lpstr>Thank you for your participation:  Please  feel  free  to  provide  comments  and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2020-06-15T13:09:28Z</dcterms:created>
  <dcterms:modified xsi:type="dcterms:W3CDTF">2020-06-15T13:10:03Z</dcterms:modified>
</cp:coreProperties>
</file>